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74" r:id="rId10"/>
    <p:sldId id="266" r:id="rId11"/>
    <p:sldId id="273" r:id="rId12"/>
    <p:sldId id="268" r:id="rId13"/>
    <p:sldId id="276" r:id="rId14"/>
    <p:sldId id="272" r:id="rId15"/>
    <p:sldId id="275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085"/>
    <p:restoredTop sz="95994"/>
  </p:normalViewPr>
  <p:slideViewPr>
    <p:cSldViewPr snapToGrid="0">
      <p:cViewPr varScale="1">
        <p:scale>
          <a:sx n="92" d="100"/>
          <a:sy n="92" d="100"/>
        </p:scale>
        <p:origin x="192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992BCF-36C7-4A77-9220-B8FB5A48AED9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B01A4EF-29A6-4FBC-9DC0-F1130FDFF181}">
      <dgm:prSet/>
      <dgm:spPr/>
      <dgm:t>
        <a:bodyPr/>
        <a:lstStyle/>
        <a:p>
          <a:r>
            <a:rPr lang="en-US"/>
            <a:t>Entity Relationship Data Requirements/Business Rules</a:t>
          </a:r>
        </a:p>
      </dgm:t>
    </dgm:pt>
    <dgm:pt modelId="{919CE332-A32C-4CF5-A4DD-B117DE75F27E}" type="parTrans" cxnId="{53EB7F87-62FC-4C1E-BD8F-BA8EBCCCE94F}">
      <dgm:prSet/>
      <dgm:spPr/>
      <dgm:t>
        <a:bodyPr/>
        <a:lstStyle/>
        <a:p>
          <a:endParaRPr lang="en-US"/>
        </a:p>
      </dgm:t>
    </dgm:pt>
    <dgm:pt modelId="{1A74C7B8-21F6-4F06-A30E-6B136BC7046E}" type="sibTrans" cxnId="{53EB7F87-62FC-4C1E-BD8F-BA8EBCCCE94F}">
      <dgm:prSet/>
      <dgm:spPr/>
      <dgm:t>
        <a:bodyPr/>
        <a:lstStyle/>
        <a:p>
          <a:endParaRPr lang="en-US"/>
        </a:p>
      </dgm:t>
    </dgm:pt>
    <dgm:pt modelId="{DC07992F-387A-4F05-AC01-C104FC7AD744}">
      <dgm:prSet/>
      <dgm:spPr/>
      <dgm:t>
        <a:bodyPr/>
        <a:lstStyle/>
        <a:p>
          <a:r>
            <a:rPr lang="en-US"/>
            <a:t>Conceptual Data Model</a:t>
          </a:r>
        </a:p>
      </dgm:t>
    </dgm:pt>
    <dgm:pt modelId="{6B3DED01-0402-49E1-B254-3377412F8674}" type="parTrans" cxnId="{34D306A6-CB6F-42B6-8EB9-AB41A6596362}">
      <dgm:prSet/>
      <dgm:spPr/>
      <dgm:t>
        <a:bodyPr/>
        <a:lstStyle/>
        <a:p>
          <a:endParaRPr lang="en-US"/>
        </a:p>
      </dgm:t>
    </dgm:pt>
    <dgm:pt modelId="{A3F6CAA4-BA21-498D-9AFB-1428402FEDAE}" type="sibTrans" cxnId="{34D306A6-CB6F-42B6-8EB9-AB41A6596362}">
      <dgm:prSet/>
      <dgm:spPr/>
      <dgm:t>
        <a:bodyPr/>
        <a:lstStyle/>
        <a:p>
          <a:endParaRPr lang="en-US"/>
        </a:p>
      </dgm:t>
    </dgm:pt>
    <dgm:pt modelId="{835DFB5B-1E81-4764-AAC9-74192921B169}">
      <dgm:prSet/>
      <dgm:spPr/>
      <dgm:t>
        <a:bodyPr/>
        <a:lstStyle/>
        <a:p>
          <a:r>
            <a:rPr lang="en-US"/>
            <a:t>Logical Data Model</a:t>
          </a:r>
        </a:p>
      </dgm:t>
    </dgm:pt>
    <dgm:pt modelId="{BCE15FEB-26BD-4ACA-92D4-BF508F7A20F0}" type="parTrans" cxnId="{58C99352-3BA1-4A67-996A-B51D06FD4F6E}">
      <dgm:prSet/>
      <dgm:spPr/>
      <dgm:t>
        <a:bodyPr/>
        <a:lstStyle/>
        <a:p>
          <a:endParaRPr lang="en-US"/>
        </a:p>
      </dgm:t>
    </dgm:pt>
    <dgm:pt modelId="{6763E2A9-78BE-49C5-97AE-ED43BEBC39F0}" type="sibTrans" cxnId="{58C99352-3BA1-4A67-996A-B51D06FD4F6E}">
      <dgm:prSet/>
      <dgm:spPr/>
      <dgm:t>
        <a:bodyPr/>
        <a:lstStyle/>
        <a:p>
          <a:endParaRPr lang="en-US"/>
        </a:p>
      </dgm:t>
    </dgm:pt>
    <dgm:pt modelId="{9F3B1A8D-E357-4F93-BA7B-DF6FF5D84F55}">
      <dgm:prSet/>
      <dgm:spPr/>
      <dgm:t>
        <a:bodyPr/>
        <a:lstStyle/>
        <a:p>
          <a:r>
            <a:rPr lang="en-US"/>
            <a:t>SQL/Up/Down Script to create/drop tables, keys constraints*</a:t>
          </a:r>
        </a:p>
      </dgm:t>
    </dgm:pt>
    <dgm:pt modelId="{EDBC218B-B130-4F20-99F0-F9712CA577CF}" type="parTrans" cxnId="{B7BE1C27-202A-4D05-B5B6-3AC24FF32FB2}">
      <dgm:prSet/>
      <dgm:spPr/>
      <dgm:t>
        <a:bodyPr/>
        <a:lstStyle/>
        <a:p>
          <a:endParaRPr lang="en-US"/>
        </a:p>
      </dgm:t>
    </dgm:pt>
    <dgm:pt modelId="{737FAEC3-C3DD-4A21-ACF1-08043882EA16}" type="sibTrans" cxnId="{B7BE1C27-202A-4D05-B5B6-3AC24FF32FB2}">
      <dgm:prSet/>
      <dgm:spPr/>
      <dgm:t>
        <a:bodyPr/>
        <a:lstStyle/>
        <a:p>
          <a:endParaRPr lang="en-US"/>
        </a:p>
      </dgm:t>
    </dgm:pt>
    <dgm:pt modelId="{C6304F8E-7743-4A8F-9146-59D491D2CB74}">
      <dgm:prSet/>
      <dgm:spPr/>
      <dgm:t>
        <a:bodyPr/>
        <a:lstStyle/>
        <a:p>
          <a:r>
            <a:rPr lang="en-US"/>
            <a:t>User Stories</a:t>
          </a:r>
        </a:p>
      </dgm:t>
    </dgm:pt>
    <dgm:pt modelId="{16D5031D-4604-4E85-BDFD-844A8D94EC05}" type="parTrans" cxnId="{8FE94947-D718-4C3E-BB4F-FCD3CCB991AA}">
      <dgm:prSet/>
      <dgm:spPr/>
      <dgm:t>
        <a:bodyPr/>
        <a:lstStyle/>
        <a:p>
          <a:endParaRPr lang="en-US"/>
        </a:p>
      </dgm:t>
    </dgm:pt>
    <dgm:pt modelId="{59CA1B61-1D35-4793-818E-091B81C4CFA2}" type="sibTrans" cxnId="{8FE94947-D718-4C3E-BB4F-FCD3CCB991AA}">
      <dgm:prSet/>
      <dgm:spPr/>
      <dgm:t>
        <a:bodyPr/>
        <a:lstStyle/>
        <a:p>
          <a:endParaRPr lang="en-US"/>
        </a:p>
      </dgm:t>
    </dgm:pt>
    <dgm:pt modelId="{182C5D10-130B-47B9-9CDE-3BFEB49767F9}">
      <dgm:prSet/>
      <dgm:spPr/>
      <dgm:t>
        <a:bodyPr/>
        <a:lstStyle/>
        <a:p>
          <a:r>
            <a:rPr lang="en-US"/>
            <a:t>External data model satisfying user stories</a:t>
          </a:r>
        </a:p>
      </dgm:t>
    </dgm:pt>
    <dgm:pt modelId="{62BA1976-8197-49CF-9029-67631BE2AC96}" type="parTrans" cxnId="{00211AA6-34EA-4A46-848F-ED614C139F99}">
      <dgm:prSet/>
      <dgm:spPr/>
      <dgm:t>
        <a:bodyPr/>
        <a:lstStyle/>
        <a:p>
          <a:endParaRPr lang="en-US"/>
        </a:p>
      </dgm:t>
    </dgm:pt>
    <dgm:pt modelId="{D7B7A277-BEB8-48E5-B14F-625CD068D2CC}" type="sibTrans" cxnId="{00211AA6-34EA-4A46-848F-ED614C139F99}">
      <dgm:prSet/>
      <dgm:spPr/>
      <dgm:t>
        <a:bodyPr/>
        <a:lstStyle/>
        <a:p>
          <a:endParaRPr lang="en-US"/>
        </a:p>
      </dgm:t>
    </dgm:pt>
    <dgm:pt modelId="{84B1062E-834E-4879-BBEB-ACE6613A867C}">
      <dgm:prSet/>
      <dgm:spPr/>
      <dgm:t>
        <a:bodyPr/>
        <a:lstStyle/>
        <a:p>
          <a:r>
            <a:rPr lang="en-US"/>
            <a:t>Triggers/Procedures</a:t>
          </a:r>
        </a:p>
      </dgm:t>
    </dgm:pt>
    <dgm:pt modelId="{72E3202C-7C5C-4B5E-AF67-4CA04A076D09}" type="parTrans" cxnId="{55629565-E11F-4946-8420-D3EBBC59E2D5}">
      <dgm:prSet/>
      <dgm:spPr/>
      <dgm:t>
        <a:bodyPr/>
        <a:lstStyle/>
        <a:p>
          <a:endParaRPr lang="en-US"/>
        </a:p>
      </dgm:t>
    </dgm:pt>
    <dgm:pt modelId="{2A0210D4-F346-4363-9FD6-4FBE46976C80}" type="sibTrans" cxnId="{55629565-E11F-4946-8420-D3EBBC59E2D5}">
      <dgm:prSet/>
      <dgm:spPr/>
      <dgm:t>
        <a:bodyPr/>
        <a:lstStyle/>
        <a:p>
          <a:endParaRPr lang="en-US"/>
        </a:p>
      </dgm:t>
    </dgm:pt>
    <dgm:pt modelId="{B388635A-D089-4758-94DC-17AB1F01F13E}">
      <dgm:prSet/>
      <dgm:spPr/>
      <dgm:t>
        <a:bodyPr/>
        <a:lstStyle/>
        <a:p>
          <a:r>
            <a:rPr lang="en-US"/>
            <a:t>User Interface Design</a:t>
          </a:r>
        </a:p>
      </dgm:t>
    </dgm:pt>
    <dgm:pt modelId="{FB6228F8-3FCB-4740-AC24-9CA6BD137329}" type="parTrans" cxnId="{ABAE9826-429B-43B7-BF23-3F323D6A5647}">
      <dgm:prSet/>
      <dgm:spPr/>
      <dgm:t>
        <a:bodyPr/>
        <a:lstStyle/>
        <a:p>
          <a:endParaRPr lang="en-US"/>
        </a:p>
      </dgm:t>
    </dgm:pt>
    <dgm:pt modelId="{B17E2D72-CE64-4662-A52F-F0BA2BF89235}" type="sibTrans" cxnId="{ABAE9826-429B-43B7-BF23-3F323D6A5647}">
      <dgm:prSet/>
      <dgm:spPr/>
      <dgm:t>
        <a:bodyPr/>
        <a:lstStyle/>
        <a:p>
          <a:endParaRPr lang="en-US"/>
        </a:p>
      </dgm:t>
    </dgm:pt>
    <dgm:pt modelId="{B9F0458B-3782-42B0-BFDF-2E0D23058B88}">
      <dgm:prSet/>
      <dgm:spPr/>
      <dgm:t>
        <a:bodyPr/>
        <a:lstStyle/>
        <a:p>
          <a:r>
            <a:rPr lang="en-US"/>
            <a:t>*submitted as sql file</a:t>
          </a:r>
        </a:p>
      </dgm:t>
    </dgm:pt>
    <dgm:pt modelId="{A24AFEA9-3481-481A-9415-57C82C95D686}" type="parTrans" cxnId="{375D507F-7DE3-41E9-AF94-770A574925ED}">
      <dgm:prSet/>
      <dgm:spPr/>
      <dgm:t>
        <a:bodyPr/>
        <a:lstStyle/>
        <a:p>
          <a:endParaRPr lang="en-US"/>
        </a:p>
      </dgm:t>
    </dgm:pt>
    <dgm:pt modelId="{995C9736-9AB4-4DE8-A0BF-1558ABD6B17E}" type="sibTrans" cxnId="{375D507F-7DE3-41E9-AF94-770A574925ED}">
      <dgm:prSet/>
      <dgm:spPr/>
      <dgm:t>
        <a:bodyPr/>
        <a:lstStyle/>
        <a:p>
          <a:endParaRPr lang="en-US"/>
        </a:p>
      </dgm:t>
    </dgm:pt>
    <dgm:pt modelId="{E34C6C70-52BC-5546-92C0-43D41937EBC4}" type="pres">
      <dgm:prSet presAssocID="{1F992BCF-36C7-4A77-9220-B8FB5A48AED9}" presName="Name0" presStyleCnt="0">
        <dgm:presLayoutVars>
          <dgm:dir/>
          <dgm:resizeHandles val="exact"/>
        </dgm:presLayoutVars>
      </dgm:prSet>
      <dgm:spPr/>
    </dgm:pt>
    <dgm:pt modelId="{74FDA6C6-4CA2-A34B-9D47-8963BBCFB344}" type="pres">
      <dgm:prSet presAssocID="{2B01A4EF-29A6-4FBC-9DC0-F1130FDFF181}" presName="node" presStyleLbl="node1" presStyleIdx="0" presStyleCnt="9">
        <dgm:presLayoutVars>
          <dgm:bulletEnabled val="1"/>
        </dgm:presLayoutVars>
      </dgm:prSet>
      <dgm:spPr/>
    </dgm:pt>
    <dgm:pt modelId="{E31661F4-9950-9E46-8212-C5F41880C33E}" type="pres">
      <dgm:prSet presAssocID="{1A74C7B8-21F6-4F06-A30E-6B136BC7046E}" presName="sibTrans" presStyleLbl="sibTrans1D1" presStyleIdx="0" presStyleCnt="8"/>
      <dgm:spPr/>
    </dgm:pt>
    <dgm:pt modelId="{274EDC3E-2C7A-3143-90CC-43408E5D419F}" type="pres">
      <dgm:prSet presAssocID="{1A74C7B8-21F6-4F06-A30E-6B136BC7046E}" presName="connectorText" presStyleLbl="sibTrans1D1" presStyleIdx="0" presStyleCnt="8"/>
      <dgm:spPr/>
    </dgm:pt>
    <dgm:pt modelId="{5BB7DF36-AA35-4942-9DEA-10CD42F469E8}" type="pres">
      <dgm:prSet presAssocID="{DC07992F-387A-4F05-AC01-C104FC7AD744}" presName="node" presStyleLbl="node1" presStyleIdx="1" presStyleCnt="9">
        <dgm:presLayoutVars>
          <dgm:bulletEnabled val="1"/>
        </dgm:presLayoutVars>
      </dgm:prSet>
      <dgm:spPr/>
    </dgm:pt>
    <dgm:pt modelId="{E1F47125-FC73-BF45-8AA3-D721A3428EA5}" type="pres">
      <dgm:prSet presAssocID="{A3F6CAA4-BA21-498D-9AFB-1428402FEDAE}" presName="sibTrans" presStyleLbl="sibTrans1D1" presStyleIdx="1" presStyleCnt="8"/>
      <dgm:spPr/>
    </dgm:pt>
    <dgm:pt modelId="{FAF1E7AC-AC55-B94B-846D-A3785FA9A54A}" type="pres">
      <dgm:prSet presAssocID="{A3F6CAA4-BA21-498D-9AFB-1428402FEDAE}" presName="connectorText" presStyleLbl="sibTrans1D1" presStyleIdx="1" presStyleCnt="8"/>
      <dgm:spPr/>
    </dgm:pt>
    <dgm:pt modelId="{FE09C9F5-40CF-8648-BCE0-2CAEF7E6911E}" type="pres">
      <dgm:prSet presAssocID="{835DFB5B-1E81-4764-AAC9-74192921B169}" presName="node" presStyleLbl="node1" presStyleIdx="2" presStyleCnt="9">
        <dgm:presLayoutVars>
          <dgm:bulletEnabled val="1"/>
        </dgm:presLayoutVars>
      </dgm:prSet>
      <dgm:spPr/>
    </dgm:pt>
    <dgm:pt modelId="{190636CA-0D00-844C-B035-6FF1A6428865}" type="pres">
      <dgm:prSet presAssocID="{6763E2A9-78BE-49C5-97AE-ED43BEBC39F0}" presName="sibTrans" presStyleLbl="sibTrans1D1" presStyleIdx="2" presStyleCnt="8"/>
      <dgm:spPr/>
    </dgm:pt>
    <dgm:pt modelId="{9E2AD98A-4469-3C42-9F93-90216EC63DE6}" type="pres">
      <dgm:prSet presAssocID="{6763E2A9-78BE-49C5-97AE-ED43BEBC39F0}" presName="connectorText" presStyleLbl="sibTrans1D1" presStyleIdx="2" presStyleCnt="8"/>
      <dgm:spPr/>
    </dgm:pt>
    <dgm:pt modelId="{E34D74F5-3070-5749-B0D1-F4BFFD3CE5E1}" type="pres">
      <dgm:prSet presAssocID="{9F3B1A8D-E357-4F93-BA7B-DF6FF5D84F55}" presName="node" presStyleLbl="node1" presStyleIdx="3" presStyleCnt="9">
        <dgm:presLayoutVars>
          <dgm:bulletEnabled val="1"/>
        </dgm:presLayoutVars>
      </dgm:prSet>
      <dgm:spPr/>
    </dgm:pt>
    <dgm:pt modelId="{D36FD3A6-0DE8-7B4E-B997-B09183F93BE0}" type="pres">
      <dgm:prSet presAssocID="{737FAEC3-C3DD-4A21-ACF1-08043882EA16}" presName="sibTrans" presStyleLbl="sibTrans1D1" presStyleIdx="3" presStyleCnt="8"/>
      <dgm:spPr/>
    </dgm:pt>
    <dgm:pt modelId="{4B375CE1-335B-DF4A-996F-778D217357FA}" type="pres">
      <dgm:prSet presAssocID="{737FAEC3-C3DD-4A21-ACF1-08043882EA16}" presName="connectorText" presStyleLbl="sibTrans1D1" presStyleIdx="3" presStyleCnt="8"/>
      <dgm:spPr/>
    </dgm:pt>
    <dgm:pt modelId="{A16B7A6F-3200-9248-9B97-398E7A47F10F}" type="pres">
      <dgm:prSet presAssocID="{C6304F8E-7743-4A8F-9146-59D491D2CB74}" presName="node" presStyleLbl="node1" presStyleIdx="4" presStyleCnt="9">
        <dgm:presLayoutVars>
          <dgm:bulletEnabled val="1"/>
        </dgm:presLayoutVars>
      </dgm:prSet>
      <dgm:spPr/>
    </dgm:pt>
    <dgm:pt modelId="{E2693A1D-8269-9E44-AB84-4192C7A29335}" type="pres">
      <dgm:prSet presAssocID="{59CA1B61-1D35-4793-818E-091B81C4CFA2}" presName="sibTrans" presStyleLbl="sibTrans1D1" presStyleIdx="4" presStyleCnt="8"/>
      <dgm:spPr/>
    </dgm:pt>
    <dgm:pt modelId="{DCF08FD4-BB53-3446-A5CA-DA19FD5D6A78}" type="pres">
      <dgm:prSet presAssocID="{59CA1B61-1D35-4793-818E-091B81C4CFA2}" presName="connectorText" presStyleLbl="sibTrans1D1" presStyleIdx="4" presStyleCnt="8"/>
      <dgm:spPr/>
    </dgm:pt>
    <dgm:pt modelId="{7CE79675-3D25-794D-B82D-6A4BE7C4558C}" type="pres">
      <dgm:prSet presAssocID="{182C5D10-130B-47B9-9CDE-3BFEB49767F9}" presName="node" presStyleLbl="node1" presStyleIdx="5" presStyleCnt="9">
        <dgm:presLayoutVars>
          <dgm:bulletEnabled val="1"/>
        </dgm:presLayoutVars>
      </dgm:prSet>
      <dgm:spPr/>
    </dgm:pt>
    <dgm:pt modelId="{38198E1B-FB9F-F54D-B059-C1DACB656B24}" type="pres">
      <dgm:prSet presAssocID="{D7B7A277-BEB8-48E5-B14F-625CD068D2CC}" presName="sibTrans" presStyleLbl="sibTrans1D1" presStyleIdx="5" presStyleCnt="8"/>
      <dgm:spPr/>
    </dgm:pt>
    <dgm:pt modelId="{205AE644-9FFC-2C4C-AB2A-3052A37AEC28}" type="pres">
      <dgm:prSet presAssocID="{D7B7A277-BEB8-48E5-B14F-625CD068D2CC}" presName="connectorText" presStyleLbl="sibTrans1D1" presStyleIdx="5" presStyleCnt="8"/>
      <dgm:spPr/>
    </dgm:pt>
    <dgm:pt modelId="{77DAEA64-FE32-C945-B145-F3F60C3B088C}" type="pres">
      <dgm:prSet presAssocID="{84B1062E-834E-4879-BBEB-ACE6613A867C}" presName="node" presStyleLbl="node1" presStyleIdx="6" presStyleCnt="9">
        <dgm:presLayoutVars>
          <dgm:bulletEnabled val="1"/>
        </dgm:presLayoutVars>
      </dgm:prSet>
      <dgm:spPr/>
    </dgm:pt>
    <dgm:pt modelId="{4BB8F02A-8F7C-CA40-BDCC-086BA9726A4A}" type="pres">
      <dgm:prSet presAssocID="{2A0210D4-F346-4363-9FD6-4FBE46976C80}" presName="sibTrans" presStyleLbl="sibTrans1D1" presStyleIdx="6" presStyleCnt="8"/>
      <dgm:spPr/>
    </dgm:pt>
    <dgm:pt modelId="{845CC962-A2D0-BF4E-8ED8-E562ECC3BB74}" type="pres">
      <dgm:prSet presAssocID="{2A0210D4-F346-4363-9FD6-4FBE46976C80}" presName="connectorText" presStyleLbl="sibTrans1D1" presStyleIdx="6" presStyleCnt="8"/>
      <dgm:spPr/>
    </dgm:pt>
    <dgm:pt modelId="{F3ED4C20-95CA-9C44-AE66-2A28365E972B}" type="pres">
      <dgm:prSet presAssocID="{B388635A-D089-4758-94DC-17AB1F01F13E}" presName="node" presStyleLbl="node1" presStyleIdx="7" presStyleCnt="9">
        <dgm:presLayoutVars>
          <dgm:bulletEnabled val="1"/>
        </dgm:presLayoutVars>
      </dgm:prSet>
      <dgm:spPr/>
    </dgm:pt>
    <dgm:pt modelId="{B631FD59-B2E6-2640-825D-5D90C3CC8EC2}" type="pres">
      <dgm:prSet presAssocID="{B17E2D72-CE64-4662-A52F-F0BA2BF89235}" presName="sibTrans" presStyleLbl="sibTrans1D1" presStyleIdx="7" presStyleCnt="8"/>
      <dgm:spPr/>
    </dgm:pt>
    <dgm:pt modelId="{CA87F30D-D4FB-4E44-B8CF-EEE4A53EA0B4}" type="pres">
      <dgm:prSet presAssocID="{B17E2D72-CE64-4662-A52F-F0BA2BF89235}" presName="connectorText" presStyleLbl="sibTrans1D1" presStyleIdx="7" presStyleCnt="8"/>
      <dgm:spPr/>
    </dgm:pt>
    <dgm:pt modelId="{7B6E37BD-AF35-9342-8006-17960E88C960}" type="pres">
      <dgm:prSet presAssocID="{B9F0458B-3782-42B0-BFDF-2E0D23058B88}" presName="node" presStyleLbl="node1" presStyleIdx="8" presStyleCnt="9">
        <dgm:presLayoutVars>
          <dgm:bulletEnabled val="1"/>
        </dgm:presLayoutVars>
      </dgm:prSet>
      <dgm:spPr/>
    </dgm:pt>
  </dgm:ptLst>
  <dgm:cxnLst>
    <dgm:cxn modelId="{8C97470A-14B9-F84E-8524-6D47234116BA}" type="presOf" srcId="{737FAEC3-C3DD-4A21-ACF1-08043882EA16}" destId="{4B375CE1-335B-DF4A-996F-778D217357FA}" srcOrd="1" destOrd="0" presId="urn:microsoft.com/office/officeart/2016/7/layout/RepeatingBendingProcessNew"/>
    <dgm:cxn modelId="{A750061A-0D65-6D4E-A678-0711140B3051}" type="presOf" srcId="{B9F0458B-3782-42B0-BFDF-2E0D23058B88}" destId="{7B6E37BD-AF35-9342-8006-17960E88C960}" srcOrd="0" destOrd="0" presId="urn:microsoft.com/office/officeart/2016/7/layout/RepeatingBendingProcessNew"/>
    <dgm:cxn modelId="{DCE56C23-3F71-5543-93DC-9EC5B62DED53}" type="presOf" srcId="{B17E2D72-CE64-4662-A52F-F0BA2BF89235}" destId="{CA87F30D-D4FB-4E44-B8CF-EEE4A53EA0B4}" srcOrd="1" destOrd="0" presId="urn:microsoft.com/office/officeart/2016/7/layout/RepeatingBendingProcessNew"/>
    <dgm:cxn modelId="{0F331525-A857-2B4D-9E78-291A366D4DF1}" type="presOf" srcId="{2B01A4EF-29A6-4FBC-9DC0-F1130FDFF181}" destId="{74FDA6C6-4CA2-A34B-9D47-8963BBCFB344}" srcOrd="0" destOrd="0" presId="urn:microsoft.com/office/officeart/2016/7/layout/RepeatingBendingProcessNew"/>
    <dgm:cxn modelId="{ABAE9826-429B-43B7-BF23-3F323D6A5647}" srcId="{1F992BCF-36C7-4A77-9220-B8FB5A48AED9}" destId="{B388635A-D089-4758-94DC-17AB1F01F13E}" srcOrd="7" destOrd="0" parTransId="{FB6228F8-3FCB-4740-AC24-9CA6BD137329}" sibTransId="{B17E2D72-CE64-4662-A52F-F0BA2BF89235}"/>
    <dgm:cxn modelId="{B7BE1C27-202A-4D05-B5B6-3AC24FF32FB2}" srcId="{1F992BCF-36C7-4A77-9220-B8FB5A48AED9}" destId="{9F3B1A8D-E357-4F93-BA7B-DF6FF5D84F55}" srcOrd="3" destOrd="0" parTransId="{EDBC218B-B130-4F20-99F0-F9712CA577CF}" sibTransId="{737FAEC3-C3DD-4A21-ACF1-08043882EA16}"/>
    <dgm:cxn modelId="{377AB02C-4344-5C45-9049-39B5E01BEA9C}" type="presOf" srcId="{182C5D10-130B-47B9-9CDE-3BFEB49767F9}" destId="{7CE79675-3D25-794D-B82D-6A4BE7C4558C}" srcOrd="0" destOrd="0" presId="urn:microsoft.com/office/officeart/2016/7/layout/RepeatingBendingProcessNew"/>
    <dgm:cxn modelId="{9ED4EE2E-FBEA-BA44-A78E-30721A34906E}" type="presOf" srcId="{2A0210D4-F346-4363-9FD6-4FBE46976C80}" destId="{845CC962-A2D0-BF4E-8ED8-E562ECC3BB74}" srcOrd="1" destOrd="0" presId="urn:microsoft.com/office/officeart/2016/7/layout/RepeatingBendingProcessNew"/>
    <dgm:cxn modelId="{DE41EF39-E427-0D46-9ECC-6967577C78B8}" type="presOf" srcId="{1A74C7B8-21F6-4F06-A30E-6B136BC7046E}" destId="{E31661F4-9950-9E46-8212-C5F41880C33E}" srcOrd="0" destOrd="0" presId="urn:microsoft.com/office/officeart/2016/7/layout/RepeatingBendingProcessNew"/>
    <dgm:cxn modelId="{8FE94947-D718-4C3E-BB4F-FCD3CCB991AA}" srcId="{1F992BCF-36C7-4A77-9220-B8FB5A48AED9}" destId="{C6304F8E-7743-4A8F-9146-59D491D2CB74}" srcOrd="4" destOrd="0" parTransId="{16D5031D-4604-4E85-BDFD-844A8D94EC05}" sibTransId="{59CA1B61-1D35-4793-818E-091B81C4CFA2}"/>
    <dgm:cxn modelId="{58C99352-3BA1-4A67-996A-B51D06FD4F6E}" srcId="{1F992BCF-36C7-4A77-9220-B8FB5A48AED9}" destId="{835DFB5B-1E81-4764-AAC9-74192921B169}" srcOrd="2" destOrd="0" parTransId="{BCE15FEB-26BD-4ACA-92D4-BF508F7A20F0}" sibTransId="{6763E2A9-78BE-49C5-97AE-ED43BEBC39F0}"/>
    <dgm:cxn modelId="{F6879752-F013-414F-A096-7FAFC7A11DCB}" type="presOf" srcId="{6763E2A9-78BE-49C5-97AE-ED43BEBC39F0}" destId="{9E2AD98A-4469-3C42-9F93-90216EC63DE6}" srcOrd="1" destOrd="0" presId="urn:microsoft.com/office/officeart/2016/7/layout/RepeatingBendingProcessNew"/>
    <dgm:cxn modelId="{DD238654-D808-6F49-81F5-2967F24F3E4D}" type="presOf" srcId="{B388635A-D089-4758-94DC-17AB1F01F13E}" destId="{F3ED4C20-95CA-9C44-AE66-2A28365E972B}" srcOrd="0" destOrd="0" presId="urn:microsoft.com/office/officeart/2016/7/layout/RepeatingBendingProcessNew"/>
    <dgm:cxn modelId="{6A41B55F-5E30-784F-AB1B-3DB2E4DDBC90}" type="presOf" srcId="{59CA1B61-1D35-4793-818E-091B81C4CFA2}" destId="{E2693A1D-8269-9E44-AB84-4192C7A29335}" srcOrd="0" destOrd="0" presId="urn:microsoft.com/office/officeart/2016/7/layout/RepeatingBendingProcessNew"/>
    <dgm:cxn modelId="{55629565-E11F-4946-8420-D3EBBC59E2D5}" srcId="{1F992BCF-36C7-4A77-9220-B8FB5A48AED9}" destId="{84B1062E-834E-4879-BBEB-ACE6613A867C}" srcOrd="6" destOrd="0" parTransId="{72E3202C-7C5C-4B5E-AF67-4CA04A076D09}" sibTransId="{2A0210D4-F346-4363-9FD6-4FBE46976C80}"/>
    <dgm:cxn modelId="{7E576967-0E40-074B-9F46-450E7D07B629}" type="presOf" srcId="{84B1062E-834E-4879-BBEB-ACE6613A867C}" destId="{77DAEA64-FE32-C945-B145-F3F60C3B088C}" srcOrd="0" destOrd="0" presId="urn:microsoft.com/office/officeart/2016/7/layout/RepeatingBendingProcessNew"/>
    <dgm:cxn modelId="{F9DD666C-7E42-ED45-ABF5-B2719CC46F52}" type="presOf" srcId="{D7B7A277-BEB8-48E5-B14F-625CD068D2CC}" destId="{38198E1B-FB9F-F54D-B059-C1DACB656B24}" srcOrd="0" destOrd="0" presId="urn:microsoft.com/office/officeart/2016/7/layout/RepeatingBendingProcessNew"/>
    <dgm:cxn modelId="{E9ED4479-5748-2D43-B459-670CFDCA39AC}" type="presOf" srcId="{835DFB5B-1E81-4764-AAC9-74192921B169}" destId="{FE09C9F5-40CF-8648-BCE0-2CAEF7E6911E}" srcOrd="0" destOrd="0" presId="urn:microsoft.com/office/officeart/2016/7/layout/RepeatingBendingProcessNew"/>
    <dgm:cxn modelId="{375D507F-7DE3-41E9-AF94-770A574925ED}" srcId="{1F992BCF-36C7-4A77-9220-B8FB5A48AED9}" destId="{B9F0458B-3782-42B0-BFDF-2E0D23058B88}" srcOrd="8" destOrd="0" parTransId="{A24AFEA9-3481-481A-9415-57C82C95D686}" sibTransId="{995C9736-9AB4-4DE8-A0BF-1558ABD6B17E}"/>
    <dgm:cxn modelId="{AD40E680-A02D-2F4A-B9B9-CF591172C273}" type="presOf" srcId="{59CA1B61-1D35-4793-818E-091B81C4CFA2}" destId="{DCF08FD4-BB53-3446-A5CA-DA19FD5D6A78}" srcOrd="1" destOrd="0" presId="urn:microsoft.com/office/officeart/2016/7/layout/RepeatingBendingProcessNew"/>
    <dgm:cxn modelId="{53EB7F87-62FC-4C1E-BD8F-BA8EBCCCE94F}" srcId="{1F992BCF-36C7-4A77-9220-B8FB5A48AED9}" destId="{2B01A4EF-29A6-4FBC-9DC0-F1130FDFF181}" srcOrd="0" destOrd="0" parTransId="{919CE332-A32C-4CF5-A4DD-B117DE75F27E}" sibTransId="{1A74C7B8-21F6-4F06-A30E-6B136BC7046E}"/>
    <dgm:cxn modelId="{605E4488-3667-8148-9295-593781AC8D35}" type="presOf" srcId="{1A74C7B8-21F6-4F06-A30E-6B136BC7046E}" destId="{274EDC3E-2C7A-3143-90CC-43408E5D419F}" srcOrd="1" destOrd="0" presId="urn:microsoft.com/office/officeart/2016/7/layout/RepeatingBendingProcessNew"/>
    <dgm:cxn modelId="{EFC24A89-E199-1F4E-81D7-A2CE362A9CC3}" type="presOf" srcId="{DC07992F-387A-4F05-AC01-C104FC7AD744}" destId="{5BB7DF36-AA35-4942-9DEA-10CD42F469E8}" srcOrd="0" destOrd="0" presId="urn:microsoft.com/office/officeart/2016/7/layout/RepeatingBendingProcessNew"/>
    <dgm:cxn modelId="{F2DAC399-CC23-2A48-9BA6-D5B8A904668D}" type="presOf" srcId="{C6304F8E-7743-4A8F-9146-59D491D2CB74}" destId="{A16B7A6F-3200-9248-9B97-398E7A47F10F}" srcOrd="0" destOrd="0" presId="urn:microsoft.com/office/officeart/2016/7/layout/RepeatingBendingProcessNew"/>
    <dgm:cxn modelId="{CE73CBA0-0F01-734F-99C9-89971DE9047A}" type="presOf" srcId="{1F992BCF-36C7-4A77-9220-B8FB5A48AED9}" destId="{E34C6C70-52BC-5546-92C0-43D41937EBC4}" srcOrd="0" destOrd="0" presId="urn:microsoft.com/office/officeart/2016/7/layout/RepeatingBendingProcessNew"/>
    <dgm:cxn modelId="{34D306A6-CB6F-42B6-8EB9-AB41A6596362}" srcId="{1F992BCF-36C7-4A77-9220-B8FB5A48AED9}" destId="{DC07992F-387A-4F05-AC01-C104FC7AD744}" srcOrd="1" destOrd="0" parTransId="{6B3DED01-0402-49E1-B254-3377412F8674}" sibTransId="{A3F6CAA4-BA21-498D-9AFB-1428402FEDAE}"/>
    <dgm:cxn modelId="{00211AA6-34EA-4A46-848F-ED614C139F99}" srcId="{1F992BCF-36C7-4A77-9220-B8FB5A48AED9}" destId="{182C5D10-130B-47B9-9CDE-3BFEB49767F9}" srcOrd="5" destOrd="0" parTransId="{62BA1976-8197-49CF-9029-67631BE2AC96}" sibTransId="{D7B7A277-BEB8-48E5-B14F-625CD068D2CC}"/>
    <dgm:cxn modelId="{1B5C21AD-85A6-A24F-8A8F-CB59EC5FDFEB}" type="presOf" srcId="{737FAEC3-C3DD-4A21-ACF1-08043882EA16}" destId="{D36FD3A6-0DE8-7B4E-B997-B09183F93BE0}" srcOrd="0" destOrd="0" presId="urn:microsoft.com/office/officeart/2016/7/layout/RepeatingBendingProcessNew"/>
    <dgm:cxn modelId="{DB060BB7-4D80-F549-86B5-7522B097849C}" type="presOf" srcId="{B17E2D72-CE64-4662-A52F-F0BA2BF89235}" destId="{B631FD59-B2E6-2640-825D-5D90C3CC8EC2}" srcOrd="0" destOrd="0" presId="urn:microsoft.com/office/officeart/2016/7/layout/RepeatingBendingProcessNew"/>
    <dgm:cxn modelId="{5C0369B8-EAC2-5344-8CD2-1CFD1A8D150B}" type="presOf" srcId="{A3F6CAA4-BA21-498D-9AFB-1428402FEDAE}" destId="{E1F47125-FC73-BF45-8AA3-D721A3428EA5}" srcOrd="0" destOrd="0" presId="urn:microsoft.com/office/officeart/2016/7/layout/RepeatingBendingProcessNew"/>
    <dgm:cxn modelId="{566F7AD0-D83C-2B44-A18D-6108FA068784}" type="presOf" srcId="{2A0210D4-F346-4363-9FD6-4FBE46976C80}" destId="{4BB8F02A-8F7C-CA40-BDCC-086BA9726A4A}" srcOrd="0" destOrd="0" presId="urn:microsoft.com/office/officeart/2016/7/layout/RepeatingBendingProcessNew"/>
    <dgm:cxn modelId="{2B258CD5-1E96-8440-9F83-A809886E13FF}" type="presOf" srcId="{D7B7A277-BEB8-48E5-B14F-625CD068D2CC}" destId="{205AE644-9FFC-2C4C-AB2A-3052A37AEC28}" srcOrd="1" destOrd="0" presId="urn:microsoft.com/office/officeart/2016/7/layout/RepeatingBendingProcessNew"/>
    <dgm:cxn modelId="{A0A100DB-7678-344D-81B3-4EE08B02D5C4}" type="presOf" srcId="{A3F6CAA4-BA21-498D-9AFB-1428402FEDAE}" destId="{FAF1E7AC-AC55-B94B-846D-A3785FA9A54A}" srcOrd="1" destOrd="0" presId="urn:microsoft.com/office/officeart/2016/7/layout/RepeatingBendingProcessNew"/>
    <dgm:cxn modelId="{5A915EDC-03DE-5742-B307-C27C557722D0}" type="presOf" srcId="{6763E2A9-78BE-49C5-97AE-ED43BEBC39F0}" destId="{190636CA-0D00-844C-B035-6FF1A6428865}" srcOrd="0" destOrd="0" presId="urn:microsoft.com/office/officeart/2016/7/layout/RepeatingBendingProcessNew"/>
    <dgm:cxn modelId="{2EE805F2-397B-654F-9239-E2A5552FB502}" type="presOf" srcId="{9F3B1A8D-E357-4F93-BA7B-DF6FF5D84F55}" destId="{E34D74F5-3070-5749-B0D1-F4BFFD3CE5E1}" srcOrd="0" destOrd="0" presId="urn:microsoft.com/office/officeart/2016/7/layout/RepeatingBendingProcessNew"/>
    <dgm:cxn modelId="{5D717D7A-7F98-1742-A1DD-DA8A83B78CE0}" type="presParOf" srcId="{E34C6C70-52BC-5546-92C0-43D41937EBC4}" destId="{74FDA6C6-4CA2-A34B-9D47-8963BBCFB344}" srcOrd="0" destOrd="0" presId="urn:microsoft.com/office/officeart/2016/7/layout/RepeatingBendingProcessNew"/>
    <dgm:cxn modelId="{5EA31155-A156-3E49-8781-492A084C6072}" type="presParOf" srcId="{E34C6C70-52BC-5546-92C0-43D41937EBC4}" destId="{E31661F4-9950-9E46-8212-C5F41880C33E}" srcOrd="1" destOrd="0" presId="urn:microsoft.com/office/officeart/2016/7/layout/RepeatingBendingProcessNew"/>
    <dgm:cxn modelId="{76C9B74C-2001-D948-8EA6-11C763C05838}" type="presParOf" srcId="{E31661F4-9950-9E46-8212-C5F41880C33E}" destId="{274EDC3E-2C7A-3143-90CC-43408E5D419F}" srcOrd="0" destOrd="0" presId="urn:microsoft.com/office/officeart/2016/7/layout/RepeatingBendingProcessNew"/>
    <dgm:cxn modelId="{595699AD-CC20-1D43-80DA-BE3095851DB1}" type="presParOf" srcId="{E34C6C70-52BC-5546-92C0-43D41937EBC4}" destId="{5BB7DF36-AA35-4942-9DEA-10CD42F469E8}" srcOrd="2" destOrd="0" presId="urn:microsoft.com/office/officeart/2016/7/layout/RepeatingBendingProcessNew"/>
    <dgm:cxn modelId="{45A42C41-E4F9-0442-B510-DACB776E9F3F}" type="presParOf" srcId="{E34C6C70-52BC-5546-92C0-43D41937EBC4}" destId="{E1F47125-FC73-BF45-8AA3-D721A3428EA5}" srcOrd="3" destOrd="0" presId="urn:microsoft.com/office/officeart/2016/7/layout/RepeatingBendingProcessNew"/>
    <dgm:cxn modelId="{56BDEEA4-7416-A64B-AA7D-9F0D0F1D18B7}" type="presParOf" srcId="{E1F47125-FC73-BF45-8AA3-D721A3428EA5}" destId="{FAF1E7AC-AC55-B94B-846D-A3785FA9A54A}" srcOrd="0" destOrd="0" presId="urn:microsoft.com/office/officeart/2016/7/layout/RepeatingBendingProcessNew"/>
    <dgm:cxn modelId="{CB7A6A4A-9115-D34A-A009-9903F2331CC5}" type="presParOf" srcId="{E34C6C70-52BC-5546-92C0-43D41937EBC4}" destId="{FE09C9F5-40CF-8648-BCE0-2CAEF7E6911E}" srcOrd="4" destOrd="0" presId="urn:microsoft.com/office/officeart/2016/7/layout/RepeatingBendingProcessNew"/>
    <dgm:cxn modelId="{71200B4E-5376-2345-987C-64CAC35055ED}" type="presParOf" srcId="{E34C6C70-52BC-5546-92C0-43D41937EBC4}" destId="{190636CA-0D00-844C-B035-6FF1A6428865}" srcOrd="5" destOrd="0" presId="urn:microsoft.com/office/officeart/2016/7/layout/RepeatingBendingProcessNew"/>
    <dgm:cxn modelId="{3BAC8F2C-B208-A84B-AC57-6510C3097354}" type="presParOf" srcId="{190636CA-0D00-844C-B035-6FF1A6428865}" destId="{9E2AD98A-4469-3C42-9F93-90216EC63DE6}" srcOrd="0" destOrd="0" presId="urn:microsoft.com/office/officeart/2016/7/layout/RepeatingBendingProcessNew"/>
    <dgm:cxn modelId="{9D3E3868-4339-EE44-A62C-E51E49A90841}" type="presParOf" srcId="{E34C6C70-52BC-5546-92C0-43D41937EBC4}" destId="{E34D74F5-3070-5749-B0D1-F4BFFD3CE5E1}" srcOrd="6" destOrd="0" presId="urn:microsoft.com/office/officeart/2016/7/layout/RepeatingBendingProcessNew"/>
    <dgm:cxn modelId="{44A6F416-BB01-E642-AC35-5CAF02BB18D4}" type="presParOf" srcId="{E34C6C70-52BC-5546-92C0-43D41937EBC4}" destId="{D36FD3A6-0DE8-7B4E-B997-B09183F93BE0}" srcOrd="7" destOrd="0" presId="urn:microsoft.com/office/officeart/2016/7/layout/RepeatingBendingProcessNew"/>
    <dgm:cxn modelId="{27941A32-EC77-4D43-982E-BEFE212F5FA0}" type="presParOf" srcId="{D36FD3A6-0DE8-7B4E-B997-B09183F93BE0}" destId="{4B375CE1-335B-DF4A-996F-778D217357FA}" srcOrd="0" destOrd="0" presId="urn:microsoft.com/office/officeart/2016/7/layout/RepeatingBendingProcessNew"/>
    <dgm:cxn modelId="{0526779F-1387-7843-A7A9-E1E8434C6C76}" type="presParOf" srcId="{E34C6C70-52BC-5546-92C0-43D41937EBC4}" destId="{A16B7A6F-3200-9248-9B97-398E7A47F10F}" srcOrd="8" destOrd="0" presId="urn:microsoft.com/office/officeart/2016/7/layout/RepeatingBendingProcessNew"/>
    <dgm:cxn modelId="{279E0921-88A2-0444-8201-577F5D806D49}" type="presParOf" srcId="{E34C6C70-52BC-5546-92C0-43D41937EBC4}" destId="{E2693A1D-8269-9E44-AB84-4192C7A29335}" srcOrd="9" destOrd="0" presId="urn:microsoft.com/office/officeart/2016/7/layout/RepeatingBendingProcessNew"/>
    <dgm:cxn modelId="{1A074197-E8CA-BF44-BEAA-E0B89E4565A8}" type="presParOf" srcId="{E2693A1D-8269-9E44-AB84-4192C7A29335}" destId="{DCF08FD4-BB53-3446-A5CA-DA19FD5D6A78}" srcOrd="0" destOrd="0" presId="urn:microsoft.com/office/officeart/2016/7/layout/RepeatingBendingProcessNew"/>
    <dgm:cxn modelId="{936465EB-ED53-8B4C-9524-2D8F498300A3}" type="presParOf" srcId="{E34C6C70-52BC-5546-92C0-43D41937EBC4}" destId="{7CE79675-3D25-794D-B82D-6A4BE7C4558C}" srcOrd="10" destOrd="0" presId="urn:microsoft.com/office/officeart/2016/7/layout/RepeatingBendingProcessNew"/>
    <dgm:cxn modelId="{76BED5B2-2C9F-CF40-954B-14931E9D5899}" type="presParOf" srcId="{E34C6C70-52BC-5546-92C0-43D41937EBC4}" destId="{38198E1B-FB9F-F54D-B059-C1DACB656B24}" srcOrd="11" destOrd="0" presId="urn:microsoft.com/office/officeart/2016/7/layout/RepeatingBendingProcessNew"/>
    <dgm:cxn modelId="{B648E3C2-377A-B441-A487-ECE97299BD3B}" type="presParOf" srcId="{38198E1B-FB9F-F54D-B059-C1DACB656B24}" destId="{205AE644-9FFC-2C4C-AB2A-3052A37AEC28}" srcOrd="0" destOrd="0" presId="urn:microsoft.com/office/officeart/2016/7/layout/RepeatingBendingProcessNew"/>
    <dgm:cxn modelId="{2D83351B-3D3F-1244-8848-B88AB4681FAB}" type="presParOf" srcId="{E34C6C70-52BC-5546-92C0-43D41937EBC4}" destId="{77DAEA64-FE32-C945-B145-F3F60C3B088C}" srcOrd="12" destOrd="0" presId="urn:microsoft.com/office/officeart/2016/7/layout/RepeatingBendingProcessNew"/>
    <dgm:cxn modelId="{93290BF1-6A76-E94E-A4DA-158E54DA10AA}" type="presParOf" srcId="{E34C6C70-52BC-5546-92C0-43D41937EBC4}" destId="{4BB8F02A-8F7C-CA40-BDCC-086BA9726A4A}" srcOrd="13" destOrd="0" presId="urn:microsoft.com/office/officeart/2016/7/layout/RepeatingBendingProcessNew"/>
    <dgm:cxn modelId="{A9F61BE8-8D34-AC41-B130-CB776953BE11}" type="presParOf" srcId="{4BB8F02A-8F7C-CA40-BDCC-086BA9726A4A}" destId="{845CC962-A2D0-BF4E-8ED8-E562ECC3BB74}" srcOrd="0" destOrd="0" presId="urn:microsoft.com/office/officeart/2016/7/layout/RepeatingBendingProcessNew"/>
    <dgm:cxn modelId="{A2F1AA7D-D765-3348-B135-C7ADB8B317AD}" type="presParOf" srcId="{E34C6C70-52BC-5546-92C0-43D41937EBC4}" destId="{F3ED4C20-95CA-9C44-AE66-2A28365E972B}" srcOrd="14" destOrd="0" presId="urn:microsoft.com/office/officeart/2016/7/layout/RepeatingBendingProcessNew"/>
    <dgm:cxn modelId="{FA8DA52C-7F28-E148-A693-C437E280647D}" type="presParOf" srcId="{E34C6C70-52BC-5546-92C0-43D41937EBC4}" destId="{B631FD59-B2E6-2640-825D-5D90C3CC8EC2}" srcOrd="15" destOrd="0" presId="urn:microsoft.com/office/officeart/2016/7/layout/RepeatingBendingProcessNew"/>
    <dgm:cxn modelId="{6007BA95-BA6F-7447-93C5-6B577EA84E69}" type="presParOf" srcId="{B631FD59-B2E6-2640-825D-5D90C3CC8EC2}" destId="{CA87F30D-D4FB-4E44-B8CF-EEE4A53EA0B4}" srcOrd="0" destOrd="0" presId="urn:microsoft.com/office/officeart/2016/7/layout/RepeatingBendingProcessNew"/>
    <dgm:cxn modelId="{67443C90-A9D9-A243-BB95-B93EE76ADABF}" type="presParOf" srcId="{E34C6C70-52BC-5546-92C0-43D41937EBC4}" destId="{7B6E37BD-AF35-9342-8006-17960E88C960}" srcOrd="1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1661F4-9950-9E46-8212-C5F41880C33E}">
      <dsp:nvSpPr>
        <dsp:cNvPr id="0" name=""/>
        <dsp:cNvSpPr/>
      </dsp:nvSpPr>
      <dsp:spPr>
        <a:xfrm>
          <a:off x="1533631" y="432819"/>
          <a:ext cx="3210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101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685350" y="476779"/>
        <a:ext cx="17580" cy="3519"/>
      </dsp:txXfrm>
    </dsp:sp>
    <dsp:sp modelId="{74FDA6C6-4CA2-A34B-9D47-8963BBCFB344}">
      <dsp:nvSpPr>
        <dsp:cNvPr id="0" name=""/>
        <dsp:cNvSpPr/>
      </dsp:nvSpPr>
      <dsp:spPr>
        <a:xfrm>
          <a:off x="6650" y="19904"/>
          <a:ext cx="1528780" cy="9172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912" tIns="78633" rIns="74912" bIns="78633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Entity Relationship Data Requirements/Business Rules</a:t>
          </a:r>
        </a:p>
      </dsp:txBody>
      <dsp:txXfrm>
        <a:off x="6650" y="19904"/>
        <a:ext cx="1528780" cy="917268"/>
      </dsp:txXfrm>
    </dsp:sp>
    <dsp:sp modelId="{E1F47125-FC73-BF45-8AA3-D721A3428EA5}">
      <dsp:nvSpPr>
        <dsp:cNvPr id="0" name=""/>
        <dsp:cNvSpPr/>
      </dsp:nvSpPr>
      <dsp:spPr>
        <a:xfrm>
          <a:off x="3414031" y="432819"/>
          <a:ext cx="3210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101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65750" y="476779"/>
        <a:ext cx="17580" cy="3519"/>
      </dsp:txXfrm>
    </dsp:sp>
    <dsp:sp modelId="{5BB7DF36-AA35-4942-9DEA-10CD42F469E8}">
      <dsp:nvSpPr>
        <dsp:cNvPr id="0" name=""/>
        <dsp:cNvSpPr/>
      </dsp:nvSpPr>
      <dsp:spPr>
        <a:xfrm>
          <a:off x="1887050" y="19904"/>
          <a:ext cx="1528780" cy="9172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912" tIns="78633" rIns="74912" bIns="78633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Conceptual Data Model</a:t>
          </a:r>
        </a:p>
      </dsp:txBody>
      <dsp:txXfrm>
        <a:off x="1887050" y="19904"/>
        <a:ext cx="1528780" cy="917268"/>
      </dsp:txXfrm>
    </dsp:sp>
    <dsp:sp modelId="{190636CA-0D00-844C-B035-6FF1A6428865}">
      <dsp:nvSpPr>
        <dsp:cNvPr id="0" name=""/>
        <dsp:cNvSpPr/>
      </dsp:nvSpPr>
      <dsp:spPr>
        <a:xfrm>
          <a:off x="771040" y="935373"/>
          <a:ext cx="3760800" cy="321019"/>
        </a:xfrm>
        <a:custGeom>
          <a:avLst/>
          <a:gdLst/>
          <a:ahLst/>
          <a:cxnLst/>
          <a:rect l="0" t="0" r="0" b="0"/>
          <a:pathLst>
            <a:path>
              <a:moveTo>
                <a:pt x="3760800" y="0"/>
              </a:moveTo>
              <a:lnTo>
                <a:pt x="3760800" y="177609"/>
              </a:lnTo>
              <a:lnTo>
                <a:pt x="0" y="177609"/>
              </a:lnTo>
              <a:lnTo>
                <a:pt x="0" y="321019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57010" y="1094123"/>
        <a:ext cx="188860" cy="3519"/>
      </dsp:txXfrm>
    </dsp:sp>
    <dsp:sp modelId="{FE09C9F5-40CF-8648-BCE0-2CAEF7E6911E}">
      <dsp:nvSpPr>
        <dsp:cNvPr id="0" name=""/>
        <dsp:cNvSpPr/>
      </dsp:nvSpPr>
      <dsp:spPr>
        <a:xfrm>
          <a:off x="3767450" y="19904"/>
          <a:ext cx="1528780" cy="9172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912" tIns="78633" rIns="74912" bIns="78633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Logical Data Model</a:t>
          </a:r>
        </a:p>
      </dsp:txBody>
      <dsp:txXfrm>
        <a:off x="3767450" y="19904"/>
        <a:ext cx="1528780" cy="917268"/>
      </dsp:txXfrm>
    </dsp:sp>
    <dsp:sp modelId="{D36FD3A6-0DE8-7B4E-B997-B09183F93BE0}">
      <dsp:nvSpPr>
        <dsp:cNvPr id="0" name=""/>
        <dsp:cNvSpPr/>
      </dsp:nvSpPr>
      <dsp:spPr>
        <a:xfrm>
          <a:off x="1533631" y="1701707"/>
          <a:ext cx="3210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101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685350" y="1745667"/>
        <a:ext cx="17580" cy="3519"/>
      </dsp:txXfrm>
    </dsp:sp>
    <dsp:sp modelId="{E34D74F5-3070-5749-B0D1-F4BFFD3CE5E1}">
      <dsp:nvSpPr>
        <dsp:cNvPr id="0" name=""/>
        <dsp:cNvSpPr/>
      </dsp:nvSpPr>
      <dsp:spPr>
        <a:xfrm>
          <a:off x="6650" y="1288792"/>
          <a:ext cx="1528780" cy="9172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912" tIns="78633" rIns="74912" bIns="78633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SQL/Up/Down Script to create/drop tables, keys constraints*</a:t>
          </a:r>
        </a:p>
      </dsp:txBody>
      <dsp:txXfrm>
        <a:off x="6650" y="1288792"/>
        <a:ext cx="1528780" cy="917268"/>
      </dsp:txXfrm>
    </dsp:sp>
    <dsp:sp modelId="{E2693A1D-8269-9E44-AB84-4192C7A29335}">
      <dsp:nvSpPr>
        <dsp:cNvPr id="0" name=""/>
        <dsp:cNvSpPr/>
      </dsp:nvSpPr>
      <dsp:spPr>
        <a:xfrm>
          <a:off x="3414031" y="1701707"/>
          <a:ext cx="3210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101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65750" y="1745667"/>
        <a:ext cx="17580" cy="3519"/>
      </dsp:txXfrm>
    </dsp:sp>
    <dsp:sp modelId="{A16B7A6F-3200-9248-9B97-398E7A47F10F}">
      <dsp:nvSpPr>
        <dsp:cNvPr id="0" name=""/>
        <dsp:cNvSpPr/>
      </dsp:nvSpPr>
      <dsp:spPr>
        <a:xfrm>
          <a:off x="1887050" y="1288792"/>
          <a:ext cx="1528780" cy="9172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912" tIns="78633" rIns="74912" bIns="78633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User Stories</a:t>
          </a:r>
        </a:p>
      </dsp:txBody>
      <dsp:txXfrm>
        <a:off x="1887050" y="1288792"/>
        <a:ext cx="1528780" cy="917268"/>
      </dsp:txXfrm>
    </dsp:sp>
    <dsp:sp modelId="{38198E1B-FB9F-F54D-B059-C1DACB656B24}">
      <dsp:nvSpPr>
        <dsp:cNvPr id="0" name=""/>
        <dsp:cNvSpPr/>
      </dsp:nvSpPr>
      <dsp:spPr>
        <a:xfrm>
          <a:off x="771040" y="2204261"/>
          <a:ext cx="3760800" cy="321019"/>
        </a:xfrm>
        <a:custGeom>
          <a:avLst/>
          <a:gdLst/>
          <a:ahLst/>
          <a:cxnLst/>
          <a:rect l="0" t="0" r="0" b="0"/>
          <a:pathLst>
            <a:path>
              <a:moveTo>
                <a:pt x="3760800" y="0"/>
              </a:moveTo>
              <a:lnTo>
                <a:pt x="3760800" y="177609"/>
              </a:lnTo>
              <a:lnTo>
                <a:pt x="0" y="177609"/>
              </a:lnTo>
              <a:lnTo>
                <a:pt x="0" y="321019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57010" y="2363011"/>
        <a:ext cx="188860" cy="3519"/>
      </dsp:txXfrm>
    </dsp:sp>
    <dsp:sp modelId="{7CE79675-3D25-794D-B82D-6A4BE7C4558C}">
      <dsp:nvSpPr>
        <dsp:cNvPr id="0" name=""/>
        <dsp:cNvSpPr/>
      </dsp:nvSpPr>
      <dsp:spPr>
        <a:xfrm>
          <a:off x="3767450" y="1288792"/>
          <a:ext cx="1528780" cy="9172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912" tIns="78633" rIns="74912" bIns="78633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External data model satisfying user stories</a:t>
          </a:r>
        </a:p>
      </dsp:txBody>
      <dsp:txXfrm>
        <a:off x="3767450" y="1288792"/>
        <a:ext cx="1528780" cy="917268"/>
      </dsp:txXfrm>
    </dsp:sp>
    <dsp:sp modelId="{4BB8F02A-8F7C-CA40-BDCC-086BA9726A4A}">
      <dsp:nvSpPr>
        <dsp:cNvPr id="0" name=""/>
        <dsp:cNvSpPr/>
      </dsp:nvSpPr>
      <dsp:spPr>
        <a:xfrm>
          <a:off x="1533631" y="2970594"/>
          <a:ext cx="3210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101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685350" y="3014555"/>
        <a:ext cx="17580" cy="3519"/>
      </dsp:txXfrm>
    </dsp:sp>
    <dsp:sp modelId="{77DAEA64-FE32-C945-B145-F3F60C3B088C}">
      <dsp:nvSpPr>
        <dsp:cNvPr id="0" name=""/>
        <dsp:cNvSpPr/>
      </dsp:nvSpPr>
      <dsp:spPr>
        <a:xfrm>
          <a:off x="6650" y="2557680"/>
          <a:ext cx="1528780" cy="9172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912" tIns="78633" rIns="74912" bIns="78633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Triggers/Procedures</a:t>
          </a:r>
        </a:p>
      </dsp:txBody>
      <dsp:txXfrm>
        <a:off x="6650" y="2557680"/>
        <a:ext cx="1528780" cy="917268"/>
      </dsp:txXfrm>
    </dsp:sp>
    <dsp:sp modelId="{B631FD59-B2E6-2640-825D-5D90C3CC8EC2}">
      <dsp:nvSpPr>
        <dsp:cNvPr id="0" name=""/>
        <dsp:cNvSpPr/>
      </dsp:nvSpPr>
      <dsp:spPr>
        <a:xfrm>
          <a:off x="3414031" y="2970594"/>
          <a:ext cx="3210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101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65750" y="3014555"/>
        <a:ext cx="17580" cy="3519"/>
      </dsp:txXfrm>
    </dsp:sp>
    <dsp:sp modelId="{F3ED4C20-95CA-9C44-AE66-2A28365E972B}">
      <dsp:nvSpPr>
        <dsp:cNvPr id="0" name=""/>
        <dsp:cNvSpPr/>
      </dsp:nvSpPr>
      <dsp:spPr>
        <a:xfrm>
          <a:off x="1887050" y="2557680"/>
          <a:ext cx="1528780" cy="9172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912" tIns="78633" rIns="74912" bIns="78633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User Interface Design</a:t>
          </a:r>
        </a:p>
      </dsp:txBody>
      <dsp:txXfrm>
        <a:off x="1887050" y="2557680"/>
        <a:ext cx="1528780" cy="917268"/>
      </dsp:txXfrm>
    </dsp:sp>
    <dsp:sp modelId="{7B6E37BD-AF35-9342-8006-17960E88C960}">
      <dsp:nvSpPr>
        <dsp:cNvPr id="0" name=""/>
        <dsp:cNvSpPr/>
      </dsp:nvSpPr>
      <dsp:spPr>
        <a:xfrm>
          <a:off x="3767450" y="2557680"/>
          <a:ext cx="1528780" cy="9172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912" tIns="78633" rIns="74912" bIns="78633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*submitted as sql file</a:t>
          </a:r>
        </a:p>
      </dsp:txBody>
      <dsp:txXfrm>
        <a:off x="3767450" y="2557680"/>
        <a:ext cx="1528780" cy="9172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48002-315D-49B1-B10F-137139C4B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896" y="1122363"/>
            <a:ext cx="7276733" cy="3381398"/>
          </a:xfrm>
        </p:spPr>
        <p:txBody>
          <a:bodyPr anchor="b">
            <a:normAutofit/>
          </a:bodyPr>
          <a:lstStyle>
            <a:lvl1pPr algn="l">
              <a:defRPr sz="4800" cap="none" spc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4535E0-4D9C-4DCA-8569-64503C5DC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4894" y="4612942"/>
            <a:ext cx="7276733" cy="1181683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83B68-70CF-4A98-948C-6EA4BD68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4/29/23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C2EF9-7F83-4AD3-B3F6-B9D4618D6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B751B-3464-41CD-B728-A72BB191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29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B5731-248B-49C2-93DE-8A3260C9F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4D5C5-3D5A-4F3D-8A08-7053DACF1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E5372-3FC6-4227-B2DD-6CB24E651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4/29/23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1B1B1-B637-4E46-B64C-F082B54C2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567AD-4B78-41F6-B814-726D4BD4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050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674D5E-67E6-4C23-B80A-0C66B53315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76299"/>
            <a:ext cx="2628900" cy="5181601"/>
          </a:xfrm>
        </p:spPr>
        <p:txBody>
          <a:bodyPr vert="eaVert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FEFF2A-08E8-447D-85C7-7D5A9C422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76299"/>
            <a:ext cx="7734300" cy="51816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0030D-E580-4B0C-B5A8-2C8A094D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4/29/23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DCAEB-1B6E-492E-918E-47179AF48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E4A38-A745-436E-9E33-63B9F81C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286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BFD42-94A9-4345-AF38-7D562B50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4C458-A63B-4032-B4EC-732DAC188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855B5-7F2F-408B-800D-92CB34B99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4/29/23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03412-EA6B-43CA-8B3A-F502587CB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6E9EE-F895-4ECE-B4B2-586D65ED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985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8193F-AFAD-4A9A-B0EF-530DFB19D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876299"/>
            <a:ext cx="7876722" cy="371316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1BBE4-9FC1-4F89-B120-1C49D816F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46170"/>
            <a:ext cx="6781301" cy="104845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30A6B-E3FD-4920-8128-C263CA1D6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4/29/23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66B85-0649-47DB-AD69-458D8F600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25931-A293-42E9-BDF5-B2AE121D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81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262B-ECD6-47BB-A6F1-92A6033E9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B8779-51E9-44D1-9F7B-28F3C6D3C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8474" y="2080517"/>
            <a:ext cx="4970124" cy="397738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E8BFB-5295-4C5E-9CB1-E276E9D0E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0899" y="2080517"/>
            <a:ext cx="4970124" cy="3977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5E22BF-1819-4301-B699-EF5A2F4D9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4/29/23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0A2DF-39DE-49C3-A213-3E8423C7A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5D3A8-238B-4A68-A9F9-672D2F060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38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D468-D010-4225-B024-DCEF543BC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71955"/>
            <a:ext cx="10441236" cy="139835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D60A0-FCAB-425A-9ECD-94CDE4F47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926" y="1983242"/>
            <a:ext cx="5007110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F986B-07CB-4FB0-9419-2AAB318B8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063" y="2813959"/>
            <a:ext cx="5007110" cy="32439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A9D784-7968-4E8B-B704-E42EE8F18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9255" y="1983242"/>
            <a:ext cx="5031769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45754F-08D1-4593-988F-95F0ED1A01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9255" y="2813959"/>
            <a:ext cx="5031769" cy="32439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ED2E61-83B4-4C8F-BBFE-D95920342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4/29/23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80C136-A664-4013-8073-B0C6BDEF8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AE9547-8EE7-461B-9E99-484B11E91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192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E667-0EFA-4EE6-8E4D-20805309A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59" y="895440"/>
            <a:ext cx="10138451" cy="1832349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EE4825-BB8C-4567-B407-B4452409D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4/29/23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38892-25DB-4A4E-9D43-6058C45C5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C3DDDA-48EF-4B42-9980-4762AF509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628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EFA7D9-6801-4DD0-8D7D-505212F46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4/29/23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6FA3EA-1519-4178-AC3A-231A5BAA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23DBE-6FD6-4D60-8336-7843B4BD3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70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2D9AE-CA1A-4751-9B33-0AC09CE6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96948"/>
            <a:ext cx="3046410" cy="1479551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F9941-76E5-42B5-8464-C1A7010D9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0796" y="876300"/>
            <a:ext cx="5758235" cy="5181599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785D8-F112-415F-9AB4-5F2AC060D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4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0A0B3-4E9C-4FAC-B1D1-2673F7B5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4/29/23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A370A-33F5-48A6-962A-47C0F15D4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AD606-A37D-4697-AA7A-EAE4F101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4E0B5E-1030-4A34-AB09-05ACB45CE993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1300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21D4C-0A93-40A6-9645-5EF7DE6C5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89314"/>
            <a:ext cx="3046409" cy="1487185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2F9455-852F-4604-87D4-801E8D5DB5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4" y="876300"/>
            <a:ext cx="5943596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842061-B161-4973-9EE4-76D0B73FC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3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CE2E0-050A-4BC2-91DF-7A00811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4/29/23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AB003-B443-4B96-9DD9-4284E7E1E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79DBA-16C0-4FFB-B367-B96169B4B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F2BD78-1D6B-4742-9726-75646D91F4AC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6972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98CBCD-166B-4F97-A6DF-DAA3BF2B2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60" y="876302"/>
            <a:ext cx="10427840" cy="1086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4D6D9-636D-450B-839A-22AE0CED2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758" y="2065984"/>
            <a:ext cx="10427841" cy="3903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6CAEC-1EE5-4B71-9646-5C378EEBEF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2838" y="6356350"/>
            <a:ext cx="33613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326951E3-958F-4611-B170-D081BA0250F9}" type="datetimeFigureOut">
              <a:rPr lang="en-US" smtClean="0"/>
              <a:pPr/>
              <a:t>4/29/23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70EF8-70B2-4AFC-8388-691A146AA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874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07DC7-D05C-4038-B51A-F00B7B9C99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0400" y="6356350"/>
            <a:ext cx="617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i="1">
                <a:solidFill>
                  <a:schemeClr val="tx2"/>
                </a:solidFill>
              </a:defRPr>
            </a:lvl1pPr>
          </a:lstStyle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AD4CCDA-06BF-4D2A-B44F-195AEC0B5B22}"/>
              </a:ext>
            </a:extLst>
          </p:cNvPr>
          <p:cNvCxnSpPr>
            <a:cxnSpLocks/>
          </p:cNvCxnSpPr>
          <p:nvPr/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9684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50" r:id="rId6"/>
    <p:sldLayoutId id="2147483745" r:id="rId7"/>
    <p:sldLayoutId id="2147483746" r:id="rId8"/>
    <p:sldLayoutId id="2147483747" r:id="rId9"/>
    <p:sldLayoutId id="2147483749" r:id="rId10"/>
    <p:sldLayoutId id="214748374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Tx/>
        <a:buNone/>
        <a:defRPr sz="1800" i="1" kern="1200">
          <a:solidFill>
            <a:schemeClr val="tx2"/>
          </a:solidFill>
          <a:latin typeface="+mn-lt"/>
          <a:ea typeface="+mn-ea"/>
          <a:cs typeface="+mn-cs"/>
        </a:defRPr>
      </a:lvl2pPr>
      <a:lvl3pPr marL="50292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None/>
        <a:defRPr sz="1600" i="1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AD4CCDA-06BF-4D2A-B44F-195AEC0B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758DCA-0F4A-2FD2-7358-B5906D5858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2149" y="795916"/>
            <a:ext cx="7626136" cy="131280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kern="1200" dirty="0">
                <a:latin typeface="+mj-lt"/>
                <a:ea typeface="+mj-ea"/>
                <a:cs typeface="+mj-cs"/>
              </a:rPr>
              <a:t>IST – 659</a:t>
            </a:r>
            <a:br>
              <a:rPr lang="en-US" sz="2800" kern="1200" dirty="0">
                <a:latin typeface="+mj-lt"/>
                <a:ea typeface="+mj-ea"/>
                <a:cs typeface="+mj-cs"/>
              </a:rPr>
            </a:br>
            <a:r>
              <a:rPr lang="en-US" sz="2800" kern="1200" dirty="0">
                <a:latin typeface="+mj-lt"/>
                <a:ea typeface="+mj-ea"/>
                <a:cs typeface="+mj-cs"/>
              </a:rPr>
              <a:t>Data admin concepts and Database Management</a:t>
            </a:r>
          </a:p>
        </p:txBody>
      </p:sp>
      <p:pic>
        <p:nvPicPr>
          <p:cNvPr id="5" name="Picture 4" descr="Abstract red geometric pattern">
            <a:extLst>
              <a:ext uri="{FF2B5EF4-FFF2-40B4-BE49-F238E27FC236}">
                <a16:creationId xmlns:a16="http://schemas.microsoft.com/office/drawing/2014/main" id="{F07390BE-8758-46BA-FAC0-8B2012B302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31" r="47907" b="2"/>
          <a:stretch/>
        </p:blipFill>
        <p:spPr>
          <a:xfrm>
            <a:off x="7045" y="0"/>
            <a:ext cx="3124201" cy="6868449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86200" y="2405670"/>
            <a:ext cx="0" cy="365223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9604D1DA-BF7E-3A07-87F4-CB44980EBB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34846" y="2344301"/>
            <a:ext cx="3200366" cy="37948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Presented By: </a:t>
            </a:r>
            <a:endParaRPr lang="en-US"/>
          </a:p>
          <a:p>
            <a:r>
              <a:rPr lang="en-US"/>
              <a:t>Kishan</a:t>
            </a:r>
            <a:r>
              <a:rPr lang="en-US" dirty="0"/>
              <a:t> </a:t>
            </a:r>
            <a:r>
              <a:rPr lang="en-US"/>
              <a:t>Polekar</a:t>
            </a:r>
          </a:p>
          <a:p>
            <a:r>
              <a:rPr lang="en-US"/>
              <a:t>Prasun</a:t>
            </a:r>
            <a:r>
              <a:rPr lang="en-US" dirty="0"/>
              <a:t> Abhishek Singh</a:t>
            </a:r>
            <a:endParaRPr lang="en-US"/>
          </a:p>
          <a:p>
            <a:r>
              <a:rPr lang="en-US"/>
              <a:t>Priyamvada</a:t>
            </a:r>
            <a:r>
              <a:rPr lang="en-US" dirty="0"/>
              <a:t> </a:t>
            </a:r>
            <a:r>
              <a:rPr lang="en-US"/>
              <a:t>Barve</a:t>
            </a:r>
          </a:p>
          <a:p>
            <a:endParaRPr lang="en-US"/>
          </a:p>
        </p:txBody>
      </p:sp>
      <p:pic>
        <p:nvPicPr>
          <p:cNvPr id="17" name="Picture 3" descr="Abstract red geometric pattern">
            <a:extLst>
              <a:ext uri="{FF2B5EF4-FFF2-40B4-BE49-F238E27FC236}">
                <a16:creationId xmlns:a16="http://schemas.microsoft.com/office/drawing/2014/main" id="{A95AC7AB-EBFD-7B0D-8036-81CCFF5FE6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3" r="34811"/>
          <a:stretch/>
        </p:blipFill>
        <p:spPr>
          <a:xfrm>
            <a:off x="8300106" y="2693436"/>
            <a:ext cx="2983188" cy="3364464"/>
          </a:xfrm>
          <a:custGeom>
            <a:avLst/>
            <a:gdLst/>
            <a:ahLst/>
            <a:cxnLst/>
            <a:rect l="l" t="t" r="r" b="b"/>
            <a:pathLst>
              <a:path w="2983188" h="3364464">
                <a:moveTo>
                  <a:pt x="1491417" y="0"/>
                </a:moveTo>
                <a:lnTo>
                  <a:pt x="1491771" y="0"/>
                </a:lnTo>
                <a:cubicBezTo>
                  <a:pt x="2315470" y="0"/>
                  <a:pt x="2983188" y="667735"/>
                  <a:pt x="2983188" y="1491419"/>
                </a:cubicBezTo>
                <a:lnTo>
                  <a:pt x="2983188" y="1611678"/>
                </a:lnTo>
                <a:lnTo>
                  <a:pt x="2983188" y="3364464"/>
                </a:lnTo>
                <a:lnTo>
                  <a:pt x="0" y="3364464"/>
                </a:lnTo>
                <a:lnTo>
                  <a:pt x="0" y="1491419"/>
                </a:lnTo>
                <a:cubicBezTo>
                  <a:pt x="0" y="667735"/>
                  <a:pt x="667716" y="0"/>
                  <a:pt x="1491417" y="0"/>
                </a:cubicBezTo>
                <a:close/>
              </a:path>
            </a:pathLst>
          </a:cu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E7FEF7D-B01E-B65A-C5EA-D00E2C95A1FD}"/>
              </a:ext>
            </a:extLst>
          </p:cNvPr>
          <p:cNvSpPr/>
          <p:nvPr/>
        </p:nvSpPr>
        <p:spPr>
          <a:xfrm>
            <a:off x="70023" y="528988"/>
            <a:ext cx="278153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GB" sz="5400" b="1" dirty="0">
                <a:ln/>
                <a:solidFill>
                  <a:schemeClr val="accent3"/>
                </a:solidFill>
              </a:rPr>
              <a:t>CUSE</a:t>
            </a:r>
          </a:p>
          <a:p>
            <a:pPr algn="ctr"/>
            <a:r>
              <a:rPr lang="en-GB" sz="5400" b="1" dirty="0">
                <a:ln/>
                <a:solidFill>
                  <a:schemeClr val="accent3"/>
                </a:solidFill>
              </a:rPr>
              <a:t>SPORTS</a:t>
            </a:r>
            <a:endParaRPr lang="en-GB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5258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AD4CCDA-06BF-4D2A-B44F-195AEC0B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69F96FE-C3F5-4F02-8428-78ADCB975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21B6C6-AD29-D647-5523-17C605360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876" y="1506072"/>
            <a:ext cx="4979254" cy="3779457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4800" dirty="0"/>
          </a:p>
        </p:txBody>
      </p:sp>
      <p:pic>
        <p:nvPicPr>
          <p:cNvPr id="14" name="Picture 13" descr="Exclamation mark on a yellow background">
            <a:extLst>
              <a:ext uri="{FF2B5EF4-FFF2-40B4-BE49-F238E27FC236}">
                <a16:creationId xmlns:a16="http://schemas.microsoft.com/office/drawing/2014/main" id="{F411BD1E-C84F-4A09-CE89-B76F9D28C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72" r="5032" b="-1"/>
          <a:stretch/>
        </p:blipFill>
        <p:spPr>
          <a:xfrm>
            <a:off x="6858000" y="840250"/>
            <a:ext cx="4422091" cy="4268735"/>
          </a:xfrm>
          <a:custGeom>
            <a:avLst/>
            <a:gdLst/>
            <a:ahLst/>
            <a:cxnLst/>
            <a:rect l="l" t="t" r="r" b="b"/>
            <a:pathLst>
              <a:path w="4422091" h="4268735">
                <a:moveTo>
                  <a:pt x="2210784" y="0"/>
                </a:moveTo>
                <a:cubicBezTo>
                  <a:pt x="2210938" y="0"/>
                  <a:pt x="2211148" y="0"/>
                  <a:pt x="2211308" y="0"/>
                </a:cubicBezTo>
                <a:cubicBezTo>
                  <a:pt x="3432308" y="0"/>
                  <a:pt x="4422091" y="989807"/>
                  <a:pt x="4422091" y="2210785"/>
                </a:cubicBezTo>
                <a:lnTo>
                  <a:pt x="4422091" y="4268735"/>
                </a:lnTo>
                <a:lnTo>
                  <a:pt x="0" y="4268735"/>
                </a:lnTo>
                <a:lnTo>
                  <a:pt x="0" y="2210785"/>
                </a:lnTo>
                <a:cubicBezTo>
                  <a:pt x="0" y="989807"/>
                  <a:pt x="989780" y="0"/>
                  <a:pt x="2210784" y="0"/>
                </a:cubicBezTo>
                <a:close/>
              </a:path>
            </a:pathLst>
          </a:cu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6BEECB0-0766-4C59-B86E-5D26B7D8E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4990" y="5503528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D1753C4-63C2-F06E-DE2F-207828EC1226}"/>
              </a:ext>
            </a:extLst>
          </p:cNvPr>
          <p:cNvSpPr txBox="1"/>
          <p:nvPr/>
        </p:nvSpPr>
        <p:spPr>
          <a:xfrm>
            <a:off x="7099300" y="2781300"/>
            <a:ext cx="2654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3. List of all merchandise available at a particular stadium.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FD64AE-2B2D-F902-4882-CDB8A677E70A}"/>
              </a:ext>
            </a:extLst>
          </p:cNvPr>
          <p:cNvSpPr txBox="1"/>
          <p:nvPr/>
        </p:nvSpPr>
        <p:spPr>
          <a:xfrm>
            <a:off x="542243" y="648216"/>
            <a:ext cx="54038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</a:t>
            </a:r>
            <a:r>
              <a:rPr lang="en-US" dirty="0" err="1"/>
              <a:t>merch_name</a:t>
            </a:r>
            <a:r>
              <a:rPr lang="en-US" dirty="0"/>
              <a:t> 'Merchandise Name', </a:t>
            </a:r>
            <a:r>
              <a:rPr lang="en-US" dirty="0" err="1"/>
              <a:t>merch_type</a:t>
            </a:r>
            <a:r>
              <a:rPr lang="en-US" dirty="0"/>
              <a:t> 'Type',</a:t>
            </a:r>
          </a:p>
          <a:p>
            <a:r>
              <a:rPr lang="en-US" dirty="0"/>
              <a:t>        </a:t>
            </a:r>
            <a:r>
              <a:rPr lang="en-US" dirty="0" err="1"/>
              <a:t>stadium_name</a:t>
            </a:r>
            <a:r>
              <a:rPr lang="en-US" dirty="0"/>
              <a:t> 'Stadium Name', </a:t>
            </a:r>
            <a:r>
              <a:rPr lang="en-US" dirty="0" err="1"/>
              <a:t>merch_price</a:t>
            </a:r>
            <a:r>
              <a:rPr lang="en-US" dirty="0"/>
              <a:t> 'Price per Item ($)'</a:t>
            </a:r>
          </a:p>
          <a:p>
            <a:r>
              <a:rPr lang="en-US" dirty="0"/>
              <a:t>    from merchandise m, stadiums s </a:t>
            </a:r>
          </a:p>
          <a:p>
            <a:r>
              <a:rPr lang="en-US" dirty="0"/>
              <a:t>    where </a:t>
            </a:r>
            <a:r>
              <a:rPr lang="en-US" dirty="0" err="1"/>
              <a:t>s.stadium_name</a:t>
            </a:r>
            <a:r>
              <a:rPr lang="en-US" dirty="0"/>
              <a:t> like '%Dome%' and </a:t>
            </a:r>
          </a:p>
          <a:p>
            <a:r>
              <a:rPr lang="en-US" dirty="0"/>
              <a:t>            </a:t>
            </a:r>
            <a:r>
              <a:rPr lang="en-US" dirty="0" err="1"/>
              <a:t>merch_stadium_id</a:t>
            </a:r>
            <a:r>
              <a:rPr lang="en-US" dirty="0"/>
              <a:t> = </a:t>
            </a:r>
            <a:r>
              <a:rPr lang="en-US" dirty="0" err="1"/>
              <a:t>stadium_id</a:t>
            </a:r>
            <a:endParaRPr lang="en-US" dirty="0"/>
          </a:p>
        </p:txBody>
      </p:sp>
      <p:pic>
        <p:nvPicPr>
          <p:cNvPr id="6" name="Picture 5" descr="A picture containing text, screenshot, font, receipt&#10;&#10;Description automatically generated">
            <a:extLst>
              <a:ext uri="{FF2B5EF4-FFF2-40B4-BE49-F238E27FC236}">
                <a16:creationId xmlns:a16="http://schemas.microsoft.com/office/drawing/2014/main" id="{E991C528-8391-0B06-533A-2F0CC0CF6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82" y="3221567"/>
            <a:ext cx="6458868" cy="213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19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AD4CCDA-06BF-4D2A-B44F-195AEC0B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69F96FE-C3F5-4F02-8428-78ADCB975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21B6C6-AD29-D647-5523-17C605360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876" y="1506072"/>
            <a:ext cx="4979254" cy="3779457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4800" dirty="0"/>
          </a:p>
        </p:txBody>
      </p:sp>
      <p:pic>
        <p:nvPicPr>
          <p:cNvPr id="14" name="Picture 13" descr="Exclamation mark on a yellow background">
            <a:extLst>
              <a:ext uri="{FF2B5EF4-FFF2-40B4-BE49-F238E27FC236}">
                <a16:creationId xmlns:a16="http://schemas.microsoft.com/office/drawing/2014/main" id="{F411BD1E-C84F-4A09-CE89-B76F9D28C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72" r="5032" b="-1"/>
          <a:stretch/>
        </p:blipFill>
        <p:spPr>
          <a:xfrm>
            <a:off x="6858000" y="840250"/>
            <a:ext cx="4422091" cy="4268735"/>
          </a:xfrm>
          <a:custGeom>
            <a:avLst/>
            <a:gdLst/>
            <a:ahLst/>
            <a:cxnLst/>
            <a:rect l="l" t="t" r="r" b="b"/>
            <a:pathLst>
              <a:path w="4422091" h="4268735">
                <a:moveTo>
                  <a:pt x="2210784" y="0"/>
                </a:moveTo>
                <a:cubicBezTo>
                  <a:pt x="2210938" y="0"/>
                  <a:pt x="2211148" y="0"/>
                  <a:pt x="2211308" y="0"/>
                </a:cubicBezTo>
                <a:cubicBezTo>
                  <a:pt x="3432308" y="0"/>
                  <a:pt x="4422091" y="989807"/>
                  <a:pt x="4422091" y="2210785"/>
                </a:cubicBezTo>
                <a:lnTo>
                  <a:pt x="4422091" y="4268735"/>
                </a:lnTo>
                <a:lnTo>
                  <a:pt x="0" y="4268735"/>
                </a:lnTo>
                <a:lnTo>
                  <a:pt x="0" y="2210785"/>
                </a:lnTo>
                <a:cubicBezTo>
                  <a:pt x="0" y="989807"/>
                  <a:pt x="989780" y="0"/>
                  <a:pt x="2210784" y="0"/>
                </a:cubicBezTo>
                <a:close/>
              </a:path>
            </a:pathLst>
          </a:cu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6BEECB0-0766-4C59-B86E-5D26B7D8E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4990" y="5503528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711AAD3-D303-1368-3AD1-C38DCC921D15}"/>
              </a:ext>
            </a:extLst>
          </p:cNvPr>
          <p:cNvSpPr txBox="1"/>
          <p:nvPr/>
        </p:nvSpPr>
        <p:spPr>
          <a:xfrm>
            <a:off x="7124700" y="3289300"/>
            <a:ext cx="264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4. List of all upcoming events at the Dome.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D6D7A8-E5C3-D510-0586-989A37338718}"/>
              </a:ext>
            </a:extLst>
          </p:cNvPr>
          <p:cNvSpPr txBox="1"/>
          <p:nvPr/>
        </p:nvSpPr>
        <p:spPr>
          <a:xfrm>
            <a:off x="685800" y="289036"/>
            <a:ext cx="54292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</a:t>
            </a:r>
            <a:r>
              <a:rPr lang="en-US" dirty="0" err="1"/>
              <a:t>game_name</a:t>
            </a:r>
            <a:r>
              <a:rPr lang="en-US" dirty="0"/>
              <a:t> 'Game', </a:t>
            </a:r>
            <a:r>
              <a:rPr lang="en-US" dirty="0" err="1"/>
              <a:t>game_date</a:t>
            </a:r>
            <a:r>
              <a:rPr lang="en-US" dirty="0"/>
              <a:t> 'Date', </a:t>
            </a:r>
            <a:r>
              <a:rPr lang="en-US" dirty="0" err="1"/>
              <a:t>game_time</a:t>
            </a:r>
            <a:r>
              <a:rPr lang="en-US" dirty="0"/>
              <a:t> 'Time',</a:t>
            </a:r>
          </a:p>
          <a:p>
            <a:r>
              <a:rPr lang="en-US" dirty="0"/>
              <a:t>         </a:t>
            </a:r>
            <a:r>
              <a:rPr lang="en-US" dirty="0" err="1"/>
              <a:t>game_sport</a:t>
            </a:r>
            <a:r>
              <a:rPr lang="en-US" dirty="0"/>
              <a:t> 'Sport Event', </a:t>
            </a:r>
            <a:r>
              <a:rPr lang="en-US" dirty="0" err="1"/>
              <a:t>stadium_name</a:t>
            </a:r>
            <a:r>
              <a:rPr lang="en-US" dirty="0"/>
              <a:t> 'Stadium'</a:t>
            </a:r>
          </a:p>
          <a:p>
            <a:r>
              <a:rPr lang="en-US" dirty="0"/>
              <a:t>    from games g, stadiums s</a:t>
            </a:r>
          </a:p>
          <a:p>
            <a:r>
              <a:rPr lang="en-US" dirty="0"/>
              <a:t>    where </a:t>
            </a:r>
            <a:r>
              <a:rPr lang="en-US" dirty="0" err="1"/>
              <a:t>game_location</a:t>
            </a:r>
            <a:r>
              <a:rPr lang="en-US" dirty="0"/>
              <a:t> = </a:t>
            </a:r>
            <a:r>
              <a:rPr lang="en-US" dirty="0" err="1"/>
              <a:t>stadium_id</a:t>
            </a:r>
            <a:r>
              <a:rPr lang="en-US" dirty="0"/>
              <a:t> and</a:t>
            </a:r>
          </a:p>
          <a:p>
            <a:r>
              <a:rPr lang="en-US" dirty="0"/>
              <a:t>        </a:t>
            </a:r>
            <a:r>
              <a:rPr lang="en-US" dirty="0" err="1"/>
              <a:t>stadium_name</a:t>
            </a:r>
            <a:r>
              <a:rPr lang="en-US" dirty="0"/>
              <a:t> like '%Dome%'</a:t>
            </a:r>
          </a:p>
          <a:p>
            <a:r>
              <a:rPr lang="en-US" dirty="0"/>
              <a:t>    order by </a:t>
            </a:r>
            <a:r>
              <a:rPr lang="en-US" dirty="0" err="1"/>
              <a:t>game_date</a:t>
            </a:r>
            <a:r>
              <a:rPr lang="en-US" dirty="0"/>
              <a:t>, </a:t>
            </a:r>
            <a:r>
              <a:rPr lang="en-US" dirty="0" err="1"/>
              <a:t>game_time</a:t>
            </a:r>
            <a:endParaRPr lang="en-US" dirty="0"/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E07223A-7CF3-028B-FA07-6FAB6E507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2" y="2924496"/>
            <a:ext cx="6553198" cy="231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792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11" descr="Red toy person in front of two lines of white figures">
            <a:extLst>
              <a:ext uri="{FF2B5EF4-FFF2-40B4-BE49-F238E27FC236}">
                <a16:creationId xmlns:a16="http://schemas.microsoft.com/office/drawing/2014/main" id="{A2317D91-6F04-AABB-FC88-71BA4A8948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12" r="25996"/>
          <a:stretch/>
        </p:blipFill>
        <p:spPr>
          <a:xfrm>
            <a:off x="1" y="-16591"/>
            <a:ext cx="4610100" cy="6874591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40145" y="2871627"/>
            <a:ext cx="0" cy="3186701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B9D1DA43-A177-D60A-BAB2-DC7557AAC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9609" y="0"/>
            <a:ext cx="5302882" cy="6338634"/>
          </a:xfrm>
        </p:spPr>
        <p:txBody>
          <a:bodyPr anchor="t"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create procedure </a:t>
            </a:r>
            <a:r>
              <a:rPr lang="en-US" sz="1600" dirty="0" err="1"/>
              <a:t>p_upsert_team</a:t>
            </a:r>
            <a:r>
              <a:rPr lang="en-US" sz="1600" dirty="0"/>
              <a:t> (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    @</a:t>
            </a:r>
            <a:r>
              <a:rPr lang="en-US" sz="1600" dirty="0" err="1"/>
              <a:t>team_abv</a:t>
            </a:r>
            <a:r>
              <a:rPr lang="en-US" sz="1600" dirty="0"/>
              <a:t> char(3),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    @</a:t>
            </a:r>
            <a:r>
              <a:rPr lang="en-US" sz="1600" dirty="0" err="1"/>
              <a:t>team_name</a:t>
            </a:r>
            <a:r>
              <a:rPr lang="en-US" sz="1600" dirty="0"/>
              <a:t> varchar(50)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) as begin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    if exists (select * from teams where </a:t>
            </a:r>
            <a:r>
              <a:rPr lang="en-US" sz="1600" dirty="0" err="1"/>
              <a:t>team_short_name</a:t>
            </a:r>
            <a:r>
              <a:rPr lang="en-US" sz="1600" dirty="0"/>
              <a:t> = @</a:t>
            </a:r>
            <a:r>
              <a:rPr lang="en-US" sz="1600" dirty="0" err="1"/>
              <a:t>team_abv</a:t>
            </a:r>
            <a:r>
              <a:rPr lang="en-US" sz="1600" dirty="0"/>
              <a:t>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    begin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        update teams set </a:t>
            </a:r>
            <a:r>
              <a:rPr lang="en-US" sz="1600" dirty="0" err="1"/>
              <a:t>team_name</a:t>
            </a:r>
            <a:r>
              <a:rPr lang="en-US" sz="1600" dirty="0"/>
              <a:t> = @</a:t>
            </a:r>
            <a:r>
              <a:rPr lang="en-US" sz="1600" dirty="0" err="1"/>
              <a:t>team_name</a:t>
            </a:r>
            <a:endParaRPr lang="en-US" sz="16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        where </a:t>
            </a:r>
            <a:r>
              <a:rPr lang="en-US" sz="1600" dirty="0" err="1"/>
              <a:t>team_short_name</a:t>
            </a:r>
            <a:r>
              <a:rPr lang="en-US" sz="1600" dirty="0"/>
              <a:t> = @</a:t>
            </a:r>
            <a:r>
              <a:rPr lang="en-US" sz="1600" dirty="0" err="1"/>
              <a:t>team_abv</a:t>
            </a:r>
            <a:endParaRPr lang="en-US" sz="16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    end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    else begin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        insert into teams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        values (@</a:t>
            </a:r>
            <a:r>
              <a:rPr lang="en-US" sz="1600" dirty="0" err="1"/>
              <a:t>team_abv</a:t>
            </a:r>
            <a:r>
              <a:rPr lang="en-US" sz="1600" dirty="0"/>
              <a:t>, @</a:t>
            </a:r>
            <a:r>
              <a:rPr lang="en-US" sz="1600" dirty="0" err="1"/>
              <a:t>team_name</a:t>
            </a:r>
            <a:r>
              <a:rPr lang="en-US" sz="1600" dirty="0"/>
              <a:t>, 1, 1, NULL, NULL)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    end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end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GO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select * from teams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26237E-5950-0298-5E19-BD82F52FA22D}"/>
              </a:ext>
            </a:extLst>
          </p:cNvPr>
          <p:cNvSpPr txBox="1"/>
          <p:nvPr/>
        </p:nvSpPr>
        <p:spPr>
          <a:xfrm>
            <a:off x="291548" y="212035"/>
            <a:ext cx="410817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5. Procedure to update a team's name.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If the team exists, then the name is updated, but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-- if there is no such team, it is added to the teams table.</a:t>
            </a:r>
          </a:p>
        </p:txBody>
      </p:sp>
    </p:spTree>
    <p:extLst>
      <p:ext uri="{BB962C8B-B14F-4D97-AF65-F5344CB8AC3E}">
        <p14:creationId xmlns:p14="http://schemas.microsoft.com/office/powerpoint/2010/main" val="312875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11" descr="Red toy person in front of two lines of white figures">
            <a:extLst>
              <a:ext uri="{FF2B5EF4-FFF2-40B4-BE49-F238E27FC236}">
                <a16:creationId xmlns:a16="http://schemas.microsoft.com/office/drawing/2014/main" id="{A2317D91-6F04-AABB-FC88-71BA4A8948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12" r="25996"/>
          <a:stretch/>
        </p:blipFill>
        <p:spPr>
          <a:xfrm>
            <a:off x="1" y="-16591"/>
            <a:ext cx="4610100" cy="6874591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40145" y="2871627"/>
            <a:ext cx="0" cy="3186701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0238DA4-24B6-27FD-E37A-56271D8AF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11384" y="2160105"/>
            <a:ext cx="7326602" cy="4002156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227370-091B-F4D7-C3DE-74D819F745CE}"/>
              </a:ext>
            </a:extLst>
          </p:cNvPr>
          <p:cNvSpPr txBox="1"/>
          <p:nvPr/>
        </p:nvSpPr>
        <p:spPr>
          <a:xfrm>
            <a:off x="291548" y="503583"/>
            <a:ext cx="40021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exec </a:t>
            </a:r>
            <a:r>
              <a:rPr lang="en-US" dirty="0" err="1">
                <a:solidFill>
                  <a:schemeClr val="bg1"/>
                </a:solidFill>
              </a:rPr>
              <a:t>p_upsert_team</a:t>
            </a:r>
            <a:r>
              <a:rPr lang="en-US" dirty="0">
                <a:solidFill>
                  <a:schemeClr val="bg1"/>
                </a:solidFill>
              </a:rPr>
              <a:t> 'OBB', 'Oranges Syracuse'</a:t>
            </a:r>
          </a:p>
          <a:p>
            <a:r>
              <a:rPr lang="en-US" dirty="0">
                <a:solidFill>
                  <a:schemeClr val="bg1"/>
                </a:solidFill>
              </a:rPr>
              <a:t>exec </a:t>
            </a:r>
            <a:r>
              <a:rPr lang="en-US" dirty="0" err="1">
                <a:solidFill>
                  <a:schemeClr val="bg1"/>
                </a:solidFill>
              </a:rPr>
              <a:t>p_upsert_team</a:t>
            </a:r>
            <a:r>
              <a:rPr lang="en-US" dirty="0">
                <a:solidFill>
                  <a:schemeClr val="bg1"/>
                </a:solidFill>
              </a:rPr>
              <a:t> 'STT', 'Syracuse Tennis'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select * from teams</a:t>
            </a:r>
          </a:p>
          <a:p>
            <a:r>
              <a:rPr lang="en-US" dirty="0">
                <a:solidFill>
                  <a:schemeClr val="bg1"/>
                </a:solidFill>
              </a:rPr>
              <a:t>GO</a:t>
            </a:r>
          </a:p>
        </p:txBody>
      </p:sp>
    </p:spTree>
    <p:extLst>
      <p:ext uri="{BB962C8B-B14F-4D97-AF65-F5344CB8AC3E}">
        <p14:creationId xmlns:p14="http://schemas.microsoft.com/office/powerpoint/2010/main" val="3056533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37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39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500" y="2799995"/>
            <a:ext cx="0" cy="3255471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659D014-5225-78E9-DBC9-2612360E710F}"/>
              </a:ext>
            </a:extLst>
          </p:cNvPr>
          <p:cNvSpPr txBox="1"/>
          <p:nvPr/>
        </p:nvSpPr>
        <p:spPr>
          <a:xfrm>
            <a:off x="1572638" y="2714674"/>
            <a:ext cx="6009262" cy="34244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SzPct val="70000"/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 descr="Red toy person in front of two lines of white figures">
            <a:extLst>
              <a:ext uri="{FF2B5EF4-FFF2-40B4-BE49-F238E27FC236}">
                <a16:creationId xmlns:a16="http://schemas.microsoft.com/office/drawing/2014/main" id="{E988C748-8B0A-9A2A-C588-65DB731A6F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50" r="29434" b="-1"/>
          <a:stretch/>
        </p:blipFill>
        <p:spPr>
          <a:xfrm>
            <a:off x="8305060" y="802534"/>
            <a:ext cx="2973279" cy="5252932"/>
          </a:xfrm>
          <a:custGeom>
            <a:avLst/>
            <a:gdLst/>
            <a:ahLst/>
            <a:cxnLst/>
            <a:rect l="l" t="t" r="r" b="b"/>
            <a:pathLst>
              <a:path w="2973279" h="5252932">
                <a:moveTo>
                  <a:pt x="1486464" y="0"/>
                </a:moveTo>
                <a:lnTo>
                  <a:pt x="1486817" y="0"/>
                </a:lnTo>
                <a:cubicBezTo>
                  <a:pt x="2307778" y="0"/>
                  <a:pt x="2973279" y="667085"/>
                  <a:pt x="2973279" y="1489968"/>
                </a:cubicBezTo>
                <a:lnTo>
                  <a:pt x="2973279" y="5252932"/>
                </a:lnTo>
                <a:lnTo>
                  <a:pt x="0" y="5252932"/>
                </a:lnTo>
                <a:lnTo>
                  <a:pt x="0" y="1489968"/>
                </a:lnTo>
                <a:cubicBezTo>
                  <a:pt x="0" y="667085"/>
                  <a:pt x="665498" y="0"/>
                  <a:pt x="1486464" y="0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259A97-0C09-CBDE-BCDA-0C801ADE3732}"/>
              </a:ext>
            </a:extLst>
          </p:cNvPr>
          <p:cNvSpPr txBox="1"/>
          <p:nvPr/>
        </p:nvSpPr>
        <p:spPr>
          <a:xfrm>
            <a:off x="8685142" y="1364974"/>
            <a:ext cx="2213113" cy="1545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SzPct val="70000"/>
            </a:pPr>
            <a:r>
              <a:rPr lang="en-US" sz="2000" dirty="0">
                <a:solidFill>
                  <a:schemeClr val="bg1"/>
                </a:solidFill>
              </a:rPr>
              <a:t>6. Trigger to update the price based on the ticket 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94A640-F613-0BC4-DF81-738116B56738}"/>
              </a:ext>
            </a:extLst>
          </p:cNvPr>
          <p:cNvSpPr txBox="1"/>
          <p:nvPr/>
        </p:nvSpPr>
        <p:spPr>
          <a:xfrm>
            <a:off x="1179443" y="119270"/>
            <a:ext cx="640245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* from tickets where </a:t>
            </a:r>
            <a:r>
              <a:rPr lang="en-US" dirty="0" err="1"/>
              <a:t>ticket_serial_num</a:t>
            </a:r>
            <a:r>
              <a:rPr lang="en-US" dirty="0"/>
              <a:t>= 'SYR0103535'</a:t>
            </a:r>
          </a:p>
          <a:p>
            <a:r>
              <a:rPr lang="en-US" dirty="0"/>
              <a:t>GO</a:t>
            </a:r>
          </a:p>
          <a:p>
            <a:r>
              <a:rPr lang="en-US" dirty="0"/>
              <a:t>create trigger </a:t>
            </a:r>
            <a:r>
              <a:rPr lang="en-US" dirty="0" err="1"/>
              <a:t>t_update_price</a:t>
            </a:r>
            <a:endParaRPr lang="en-US" dirty="0"/>
          </a:p>
          <a:p>
            <a:r>
              <a:rPr lang="en-US" dirty="0"/>
              <a:t>on tickets</a:t>
            </a:r>
          </a:p>
          <a:p>
            <a:r>
              <a:rPr lang="en-US" dirty="0"/>
              <a:t>after update, insert as</a:t>
            </a:r>
          </a:p>
          <a:p>
            <a:r>
              <a:rPr lang="en-US" dirty="0"/>
              <a:t>begin </a:t>
            </a:r>
          </a:p>
          <a:p>
            <a:r>
              <a:rPr lang="en-US" dirty="0"/>
              <a:t>    declare @</a:t>
            </a:r>
            <a:r>
              <a:rPr lang="en-US" dirty="0" err="1"/>
              <a:t>ticket_type</a:t>
            </a:r>
            <a:r>
              <a:rPr lang="en-US" dirty="0"/>
              <a:t> varchar(50) </a:t>
            </a:r>
          </a:p>
          <a:p>
            <a:r>
              <a:rPr lang="en-US" dirty="0"/>
              <a:t>    if exists (select </a:t>
            </a:r>
            <a:r>
              <a:rPr lang="en-US" dirty="0" err="1"/>
              <a:t>i.ticket_price</a:t>
            </a:r>
            <a:r>
              <a:rPr lang="en-US" dirty="0"/>
              <a:t> from inserted 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r>
              <a:rPr lang="en-US" dirty="0"/>
              <a:t>    update tickets set </a:t>
            </a:r>
            <a:r>
              <a:rPr lang="en-US" dirty="0" err="1"/>
              <a:t>ticket_price</a:t>
            </a:r>
            <a:r>
              <a:rPr lang="en-US" dirty="0"/>
              <a:t> = 59</a:t>
            </a:r>
          </a:p>
          <a:p>
            <a:r>
              <a:rPr lang="en-US" dirty="0"/>
              <a:t>    where </a:t>
            </a:r>
            <a:r>
              <a:rPr lang="en-US" dirty="0" err="1"/>
              <a:t>ticket_type</a:t>
            </a:r>
            <a:r>
              <a:rPr lang="en-US" dirty="0"/>
              <a:t> in (select </a:t>
            </a:r>
            <a:r>
              <a:rPr lang="en-US" dirty="0" err="1"/>
              <a:t>ticket_type</a:t>
            </a:r>
            <a:r>
              <a:rPr lang="en-US" dirty="0"/>
              <a:t> from inserted 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r>
              <a:rPr lang="en-US" dirty="0"/>
              <a:t>end</a:t>
            </a:r>
          </a:p>
          <a:p>
            <a:r>
              <a:rPr lang="en-US" dirty="0"/>
              <a:t>GO</a:t>
            </a:r>
          </a:p>
          <a:p>
            <a:r>
              <a:rPr lang="en-US" dirty="0"/>
              <a:t>select * from tickets where </a:t>
            </a:r>
            <a:r>
              <a:rPr lang="en-US" dirty="0" err="1"/>
              <a:t>ticket_serial_num</a:t>
            </a:r>
            <a:r>
              <a:rPr lang="en-US" dirty="0"/>
              <a:t>='SYR0103535'</a:t>
            </a:r>
          </a:p>
          <a:p>
            <a:r>
              <a:rPr lang="en-US" dirty="0"/>
              <a:t>update tickets set </a:t>
            </a:r>
            <a:r>
              <a:rPr lang="en-US" dirty="0" err="1"/>
              <a:t>ticket_type</a:t>
            </a:r>
            <a:r>
              <a:rPr lang="en-US" dirty="0"/>
              <a:t> = 'Premium C' where </a:t>
            </a:r>
            <a:r>
              <a:rPr lang="en-US" dirty="0" err="1"/>
              <a:t>ticket_serial_num</a:t>
            </a:r>
            <a:r>
              <a:rPr lang="en-US" dirty="0"/>
              <a:t>='SYR0103535'</a:t>
            </a:r>
          </a:p>
          <a:p>
            <a:r>
              <a:rPr lang="en-US" dirty="0"/>
              <a:t>select * from tickets where </a:t>
            </a:r>
            <a:r>
              <a:rPr lang="en-US" dirty="0" err="1"/>
              <a:t>ticket_serial_num</a:t>
            </a:r>
            <a:r>
              <a:rPr lang="en-US" dirty="0"/>
              <a:t>='SYR0103535'</a:t>
            </a:r>
          </a:p>
          <a:p>
            <a:r>
              <a:rPr lang="en-US" dirty="0"/>
              <a:t>GO</a:t>
            </a:r>
          </a:p>
        </p:txBody>
      </p:sp>
      <p:pic>
        <p:nvPicPr>
          <p:cNvPr id="9" name="Picture 8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42A0C9D-CB39-94C2-6B57-44E824942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443" y="4881436"/>
            <a:ext cx="6009253" cy="185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85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3D69DE-AA54-DAB5-F6F1-77D1CE445D53}"/>
              </a:ext>
            </a:extLst>
          </p:cNvPr>
          <p:cNvSpPr txBox="1"/>
          <p:nvPr/>
        </p:nvSpPr>
        <p:spPr>
          <a:xfrm>
            <a:off x="4302369" y="548420"/>
            <a:ext cx="3812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Logical Design of UI layout</a:t>
            </a:r>
          </a:p>
        </p:txBody>
      </p:sp>
      <p:pic>
        <p:nvPicPr>
          <p:cNvPr id="4" name="Picture 3" descr="A screen shot of a phone&#10;&#10;Description automatically generated with medium confidence">
            <a:extLst>
              <a:ext uri="{FF2B5EF4-FFF2-40B4-BE49-F238E27FC236}">
                <a16:creationId xmlns:a16="http://schemas.microsoft.com/office/drawing/2014/main" id="{3B010BD4-4F69-4426-8673-69F63CCA1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172" y="1265149"/>
            <a:ext cx="2637656" cy="4689166"/>
          </a:xfrm>
          <a:prstGeom prst="rect">
            <a:avLst/>
          </a:prstGeom>
        </p:spPr>
      </p:pic>
      <p:pic>
        <p:nvPicPr>
          <p:cNvPr id="6" name="Picture 5" descr="A picture containing text, sign, stadium, arena&#10;&#10;Description automatically generated">
            <a:extLst>
              <a:ext uri="{FF2B5EF4-FFF2-40B4-BE49-F238E27FC236}">
                <a16:creationId xmlns:a16="http://schemas.microsoft.com/office/drawing/2014/main" id="{6DB52199-26AC-2977-C5A5-2BAAF3FB9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613" y="323557"/>
            <a:ext cx="1645151" cy="2924712"/>
          </a:xfrm>
          <a:prstGeom prst="rect">
            <a:avLst/>
          </a:prstGeom>
        </p:spPr>
      </p:pic>
      <p:pic>
        <p:nvPicPr>
          <p:cNvPr id="8" name="Picture 7" descr="A picture containing text, fast food, food, sandwich&#10;&#10;Description automatically generated">
            <a:extLst>
              <a:ext uri="{FF2B5EF4-FFF2-40B4-BE49-F238E27FC236}">
                <a16:creationId xmlns:a16="http://schemas.microsoft.com/office/drawing/2014/main" id="{C4A7BCA7-0F73-1B3B-91CB-AA9904470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0629" y="3609732"/>
            <a:ext cx="1645150" cy="2924711"/>
          </a:xfrm>
          <a:prstGeom prst="rect">
            <a:avLst/>
          </a:prstGeom>
        </p:spPr>
      </p:pic>
      <p:pic>
        <p:nvPicPr>
          <p:cNvPr id="10" name="Picture 9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5E1E771F-F07D-EF40-2009-0368CAAAFB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0629" y="323557"/>
            <a:ext cx="1645150" cy="2924711"/>
          </a:xfrm>
          <a:prstGeom prst="rect">
            <a:avLst/>
          </a:prstGeom>
        </p:spPr>
      </p:pic>
      <p:pic>
        <p:nvPicPr>
          <p:cNvPr id="12" name="Picture 11" descr="A screenshot of a sports store&#10;&#10;Description automatically generated with low confidence">
            <a:extLst>
              <a:ext uri="{FF2B5EF4-FFF2-40B4-BE49-F238E27FC236}">
                <a16:creationId xmlns:a16="http://schemas.microsoft.com/office/drawing/2014/main" id="{6A6E98C7-8D45-7529-4BED-BFE2B6F340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1614" y="3609732"/>
            <a:ext cx="1645150" cy="2924711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D87FEDE-B225-B9EB-2264-6F96EE8A714D}"/>
              </a:ext>
            </a:extLst>
          </p:cNvPr>
          <p:cNvCxnSpPr/>
          <p:nvPr/>
        </p:nvCxnSpPr>
        <p:spPr>
          <a:xfrm>
            <a:off x="7568418" y="4895557"/>
            <a:ext cx="8159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E0290F8-9A3F-0B68-E5EF-720181A1892D}"/>
              </a:ext>
            </a:extLst>
          </p:cNvPr>
          <p:cNvCxnSpPr/>
          <p:nvPr/>
        </p:nvCxnSpPr>
        <p:spPr>
          <a:xfrm flipV="1">
            <a:off x="7568418" y="2067951"/>
            <a:ext cx="815927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DDD7700-AE45-970A-E83A-B1BB1EE736EF}"/>
              </a:ext>
            </a:extLst>
          </p:cNvPr>
          <p:cNvCxnSpPr/>
          <p:nvPr/>
        </p:nvCxnSpPr>
        <p:spPr>
          <a:xfrm flipH="1">
            <a:off x="3756074" y="4895557"/>
            <a:ext cx="8299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BFB7DA0-B528-30B7-44EC-00DEA1CCD4CC}"/>
              </a:ext>
            </a:extLst>
          </p:cNvPr>
          <p:cNvCxnSpPr/>
          <p:nvPr/>
        </p:nvCxnSpPr>
        <p:spPr>
          <a:xfrm flipH="1" flipV="1">
            <a:off x="3756074" y="2067951"/>
            <a:ext cx="829994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668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6">
            <a:extLst>
              <a:ext uri="{FF2B5EF4-FFF2-40B4-BE49-F238E27FC236}">
                <a16:creationId xmlns:a16="http://schemas.microsoft.com/office/drawing/2014/main" id="{38A565D8-E642-4598-BD4F-7ED84917B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780BE8-C286-5E36-5E29-309C12E346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98" b="15055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84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EC55D-4320-C389-06A8-681474D5A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7771" y="895440"/>
            <a:ext cx="6037830" cy="1540783"/>
          </a:xfrm>
        </p:spPr>
        <p:txBody>
          <a:bodyPr>
            <a:normAutofit/>
          </a:bodyPr>
          <a:lstStyle/>
          <a:p>
            <a:r>
              <a:rPr lang="en-US"/>
              <a:t>Project Overview</a:t>
            </a:r>
          </a:p>
        </p:txBody>
      </p:sp>
      <p:pic>
        <p:nvPicPr>
          <p:cNvPr id="14" name="Graphic 13" descr="Soccer Player">
            <a:extLst>
              <a:ext uri="{FF2B5EF4-FFF2-40B4-BE49-F238E27FC236}">
                <a16:creationId xmlns:a16="http://schemas.microsoft.com/office/drawing/2014/main" id="{ADC28E9C-8286-023D-456F-FE9DD6D82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2500" y="1986274"/>
            <a:ext cx="2962082" cy="2962082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11830" y="2710543"/>
            <a:ext cx="0" cy="3347785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99FC5-0256-811D-C1D6-E9177EB60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521" y="2710544"/>
            <a:ext cx="5369231" cy="3428596"/>
          </a:xfrm>
        </p:spPr>
        <p:txBody>
          <a:bodyPr anchor="b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IN" sz="1400" b="0" i="0" u="none" strike="noStrike">
                <a:effectLst/>
                <a:latin typeface="Söhne"/>
              </a:rPr>
              <a:t>This project proposes the development of a centralized system to manage all aspects related to sports events, teams, players, and venues in an educational institution. It will cater to three primary user groups: the public, players, and coaching staff.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IN" sz="1400" b="0" i="0" u="none" strike="noStrike">
                <a:effectLst/>
                <a:latin typeface="Söhne"/>
              </a:rPr>
              <a:t>The system will provide a user-friendly platform to access schedules, statistics, and team/player information. It will also help players plan their work and training accordingly, while coaching staff can use the system to manage teams efficiently, organise, and schedule games/events.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IN" sz="1400" b="0" i="0" u="none" strike="noStrike">
                <a:effectLst/>
                <a:latin typeface="Söhne"/>
              </a:rPr>
              <a:t>The project aims to streamline sports management, provide a central location for information, and enhance communication among stakeholders.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490821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F3FE5C-AD44-33C8-4B35-F451F78D6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7771" y="555476"/>
            <a:ext cx="6037830" cy="7997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Goals</a:t>
            </a:r>
          </a:p>
        </p:txBody>
      </p:sp>
      <p:pic>
        <p:nvPicPr>
          <p:cNvPr id="12" name="Picture 11" descr="Football ball in goal">
            <a:extLst>
              <a:ext uri="{FF2B5EF4-FFF2-40B4-BE49-F238E27FC236}">
                <a16:creationId xmlns:a16="http://schemas.microsoft.com/office/drawing/2014/main" id="{0621CA3F-7C91-6C45-8A4E-5BF165534F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99" r="39319"/>
          <a:stretch/>
        </p:blipFill>
        <p:spPr>
          <a:xfrm>
            <a:off x="966968" y="876301"/>
            <a:ext cx="2933145" cy="5182028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11830" y="2710543"/>
            <a:ext cx="0" cy="3347785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6D63B17-393A-6A1D-714D-98F59F5AA56D}"/>
              </a:ext>
            </a:extLst>
          </p:cNvPr>
          <p:cNvSpPr txBox="1"/>
          <p:nvPr/>
        </p:nvSpPr>
        <p:spPr>
          <a:xfrm>
            <a:off x="5146370" y="2265224"/>
            <a:ext cx="5369231" cy="42384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285750" indent="-285750">
              <a:lnSpc>
                <a:spcPct val="11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chemeClr val="tx2"/>
                </a:solidFill>
                <a:effectLst/>
              </a:rPr>
              <a:t> Develop a centralized system to manage all aspects of sports events, teams, players, and venues in an educational institution.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chemeClr val="tx2"/>
                </a:solidFill>
                <a:effectLst/>
              </a:rPr>
              <a:t> Create a user-friendly platform that provides easy access to schedules, and team/player information for the public, players, and coaching staff.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chemeClr val="tx2"/>
                </a:solidFill>
                <a:effectLst/>
              </a:rPr>
              <a:t> Improve planning and coordination among coaching staff and players by providing tools for efficient team management, analysis of player performance, and game scheduling.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chemeClr val="tx2"/>
                </a:solidFill>
                <a:effectLst/>
              </a:rPr>
              <a:t> Reduce the time and cost associated with managing sports events by centralizing all information related to sports management in one location.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b="0" i="0" u="none" strike="noStrike" dirty="0">
                <a:solidFill>
                  <a:schemeClr val="tx2"/>
                </a:solidFill>
                <a:effectLst/>
              </a:rPr>
              <a:t>Enhance communication among stakeholders, including coaching staff, players, and the public, by providing a centralized platform for all relevant information.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chemeClr val="tx2"/>
                </a:solidFill>
                <a:effectLst/>
              </a:rPr>
              <a:t> Facilitate effective decision-making by providing up-to-date, accurate, and easily accessible information to all stakeholders.</a:t>
            </a:r>
          </a:p>
          <a:p>
            <a:pPr marL="285750" indent="-285750">
              <a:lnSpc>
                <a:spcPct val="11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chemeClr val="tx2"/>
                </a:solidFill>
                <a:effectLst/>
              </a:rPr>
              <a:t> Ensure that the system is scalable and flexible enough to accommodate future growth and changes in the sports management landscape.</a:t>
            </a:r>
          </a:p>
        </p:txBody>
      </p:sp>
    </p:spTree>
    <p:extLst>
      <p:ext uri="{BB962C8B-B14F-4D97-AF65-F5344CB8AC3E}">
        <p14:creationId xmlns:p14="http://schemas.microsoft.com/office/powerpoint/2010/main" val="1256650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BF02845A-8571-40C5-9F56-8F9B3F7C4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81A38E-3637-C38A-5BFC-374A9968B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2238" y="895440"/>
            <a:ext cx="6125361" cy="1560083"/>
          </a:xfrm>
        </p:spPr>
        <p:txBody>
          <a:bodyPr>
            <a:normAutofit/>
          </a:bodyPr>
          <a:lstStyle/>
          <a:p>
            <a:r>
              <a:rPr lang="en-US" dirty="0"/>
              <a:t>Specification</a:t>
            </a:r>
          </a:p>
        </p:txBody>
      </p:sp>
      <p:pic>
        <p:nvPicPr>
          <p:cNvPr id="18" name="Picture 4" descr="Complex maths formulae on a blackboard">
            <a:extLst>
              <a:ext uri="{FF2B5EF4-FFF2-40B4-BE49-F238E27FC236}">
                <a16:creationId xmlns:a16="http://schemas.microsoft.com/office/drawing/2014/main" id="{559705B0-A564-DF73-0937-7E3111D169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84" r="18562" b="-1"/>
          <a:stretch/>
        </p:blipFill>
        <p:spPr>
          <a:xfrm>
            <a:off x="1" y="-16591"/>
            <a:ext cx="4610100" cy="6874591"/>
          </a:xfrm>
          <a:prstGeom prst="rect">
            <a:avLst/>
          </a:prstGeom>
        </p:spPr>
      </p:pic>
      <p:cxnSp>
        <p:nvCxnSpPr>
          <p:cNvPr id="19" name="Straight Connector 10">
            <a:extLst>
              <a:ext uri="{FF2B5EF4-FFF2-40B4-BE49-F238E27FC236}">
                <a16:creationId xmlns:a16="http://schemas.microsoft.com/office/drawing/2014/main" id="{F30BB598-81B4-41BB-BC44-CD9C29AE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40145" y="2871627"/>
            <a:ext cx="0" cy="3186701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A0977EF4-A8DC-ABBE-46DE-02999B25B62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974717" y="2753546"/>
          <a:ext cx="5302882" cy="34948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95335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AD4CCDA-06BF-4D2A-B44F-195AEC0B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FF4F1B1F-38C9-4BA3-8793-E2B6FC978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0A82C2B-B640-4B39-A4B8-3189B458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8590" y="859953"/>
            <a:ext cx="4379010" cy="5197947"/>
          </a:xfrm>
          <a:custGeom>
            <a:avLst/>
            <a:gdLst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2480538 h 5246128"/>
              <a:gd name="connsiteX4" fmla="*/ 4419600 w 4419600"/>
              <a:gd name="connsiteY4" fmla="*/ 4975131 h 5246128"/>
              <a:gd name="connsiteX5" fmla="*/ 4419600 w 4419600"/>
              <a:gd name="connsiteY5" fmla="*/ 5246128 h 5246128"/>
              <a:gd name="connsiteX6" fmla="*/ 0 w 4419600"/>
              <a:gd name="connsiteY6" fmla="*/ 5246128 h 5246128"/>
              <a:gd name="connsiteX7" fmla="*/ 0 w 4419600"/>
              <a:gd name="connsiteY7" fmla="*/ 4975131 h 5246128"/>
              <a:gd name="connsiteX8" fmla="*/ 0 w 4419600"/>
              <a:gd name="connsiteY8" fmla="*/ 2480538 h 5246128"/>
              <a:gd name="connsiteX9" fmla="*/ 0 w 4419600"/>
              <a:gd name="connsiteY9" fmla="*/ 2209541 h 5246128"/>
              <a:gd name="connsiteX10" fmla="*/ 2209538 w 4419600"/>
              <a:gd name="connsiteY10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4975131 h 5246128"/>
              <a:gd name="connsiteX4" fmla="*/ 4419600 w 4419600"/>
              <a:gd name="connsiteY4" fmla="*/ 5246128 h 5246128"/>
              <a:gd name="connsiteX5" fmla="*/ 0 w 4419600"/>
              <a:gd name="connsiteY5" fmla="*/ 5246128 h 5246128"/>
              <a:gd name="connsiteX6" fmla="*/ 0 w 4419600"/>
              <a:gd name="connsiteY6" fmla="*/ 4975131 h 5246128"/>
              <a:gd name="connsiteX7" fmla="*/ 0 w 4419600"/>
              <a:gd name="connsiteY7" fmla="*/ 2480538 h 5246128"/>
              <a:gd name="connsiteX8" fmla="*/ 0 w 4419600"/>
              <a:gd name="connsiteY8" fmla="*/ 2209541 h 5246128"/>
              <a:gd name="connsiteX9" fmla="*/ 2209538 w 4419600"/>
              <a:gd name="connsiteY9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5246128 h 5246128"/>
              <a:gd name="connsiteX4" fmla="*/ 0 w 4419600"/>
              <a:gd name="connsiteY4" fmla="*/ 5246128 h 5246128"/>
              <a:gd name="connsiteX5" fmla="*/ 0 w 4419600"/>
              <a:gd name="connsiteY5" fmla="*/ 4975131 h 5246128"/>
              <a:gd name="connsiteX6" fmla="*/ 0 w 4419600"/>
              <a:gd name="connsiteY6" fmla="*/ 2480538 h 5246128"/>
              <a:gd name="connsiteX7" fmla="*/ 0 w 4419600"/>
              <a:gd name="connsiteY7" fmla="*/ 2209541 h 5246128"/>
              <a:gd name="connsiteX8" fmla="*/ 2209538 w 4419600"/>
              <a:gd name="connsiteY8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5246128 h 5246128"/>
              <a:gd name="connsiteX4" fmla="*/ 0 w 4419600"/>
              <a:gd name="connsiteY4" fmla="*/ 5246128 h 5246128"/>
              <a:gd name="connsiteX5" fmla="*/ 0 w 4419600"/>
              <a:gd name="connsiteY5" fmla="*/ 2480538 h 5246128"/>
              <a:gd name="connsiteX6" fmla="*/ 0 w 4419600"/>
              <a:gd name="connsiteY6" fmla="*/ 2209541 h 5246128"/>
              <a:gd name="connsiteX7" fmla="*/ 2209538 w 4419600"/>
              <a:gd name="connsiteY7" fmla="*/ 0 h 524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19600" h="5246128">
                <a:moveTo>
                  <a:pt x="2209538" y="0"/>
                </a:moveTo>
                <a:lnTo>
                  <a:pt x="2210062" y="0"/>
                </a:lnTo>
                <a:cubicBezTo>
                  <a:pt x="3430375" y="0"/>
                  <a:pt x="4419600" y="989251"/>
                  <a:pt x="4419600" y="2209541"/>
                </a:cubicBezTo>
                <a:lnTo>
                  <a:pt x="4419600" y="5246128"/>
                </a:lnTo>
                <a:lnTo>
                  <a:pt x="0" y="5246128"/>
                </a:lnTo>
                <a:lnTo>
                  <a:pt x="0" y="2480538"/>
                </a:lnTo>
                <a:lnTo>
                  <a:pt x="0" y="2209541"/>
                </a:lnTo>
                <a:cubicBezTo>
                  <a:pt x="0" y="989251"/>
                  <a:pt x="989222" y="0"/>
                  <a:pt x="2209538" y="0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87FFE6-DFD1-C882-16A1-A62D83A87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5171" y="1799771"/>
            <a:ext cx="3345849" cy="18484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100"/>
              <a:t>ERD /Data Requirements</a:t>
            </a:r>
          </a:p>
        </p:txBody>
      </p:sp>
      <p:pic>
        <p:nvPicPr>
          <p:cNvPr id="4" name="Picture 3" descr="A picture containing text, screenshot, number, menu&#10;&#10;Description automatically generated">
            <a:extLst>
              <a:ext uri="{FF2B5EF4-FFF2-40B4-BE49-F238E27FC236}">
                <a16:creationId xmlns:a16="http://schemas.microsoft.com/office/drawing/2014/main" id="{7C150E3D-8E1A-6356-7384-C269DD668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53" y="332069"/>
            <a:ext cx="6589215" cy="6193861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091899A-6176-48DA-BF9E-4D278C5FB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58886" y="4316294"/>
            <a:ext cx="1458419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838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Connector 41">
            <a:extLst>
              <a:ext uri="{FF2B5EF4-FFF2-40B4-BE49-F238E27FC236}">
                <a16:creationId xmlns:a16="http://schemas.microsoft.com/office/drawing/2014/main" id="{EAD4CCDA-06BF-4D2A-B44F-195AEC0B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1" name="Rectangle 43">
            <a:extLst>
              <a:ext uri="{FF2B5EF4-FFF2-40B4-BE49-F238E27FC236}">
                <a16:creationId xmlns:a16="http://schemas.microsoft.com/office/drawing/2014/main" id="{FF4F1B1F-38C9-4BA3-8793-E2B6FC978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lls balancing">
            <a:extLst>
              <a:ext uri="{FF2B5EF4-FFF2-40B4-BE49-F238E27FC236}">
                <a16:creationId xmlns:a16="http://schemas.microsoft.com/office/drawing/2014/main" id="{08CCE195-9C00-E723-A7C1-7F678BEFDA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90" r="26175" b="-1"/>
          <a:stretch/>
        </p:blipFill>
        <p:spPr>
          <a:xfrm>
            <a:off x="6139573" y="-19732"/>
            <a:ext cx="6103034" cy="6857990"/>
          </a:xfrm>
          <a:prstGeom prst="rect">
            <a:avLst/>
          </a:prstGeom>
        </p:spPr>
      </p:pic>
      <p:sp useBgFill="1">
        <p:nvSpPr>
          <p:cNvPr id="52" name="Freeform: Shape 45">
            <a:extLst>
              <a:ext uri="{FF2B5EF4-FFF2-40B4-BE49-F238E27FC236}">
                <a16:creationId xmlns:a16="http://schemas.microsoft.com/office/drawing/2014/main" id="{820F8B35-FE0B-427D-9196-5DB8CC697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9570" y="859953"/>
            <a:ext cx="4379010" cy="5197947"/>
          </a:xfrm>
          <a:custGeom>
            <a:avLst/>
            <a:gdLst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2480538 h 5246128"/>
              <a:gd name="connsiteX4" fmla="*/ 4419600 w 4419600"/>
              <a:gd name="connsiteY4" fmla="*/ 4975131 h 5246128"/>
              <a:gd name="connsiteX5" fmla="*/ 4419600 w 4419600"/>
              <a:gd name="connsiteY5" fmla="*/ 5246128 h 5246128"/>
              <a:gd name="connsiteX6" fmla="*/ 0 w 4419600"/>
              <a:gd name="connsiteY6" fmla="*/ 5246128 h 5246128"/>
              <a:gd name="connsiteX7" fmla="*/ 0 w 4419600"/>
              <a:gd name="connsiteY7" fmla="*/ 4975131 h 5246128"/>
              <a:gd name="connsiteX8" fmla="*/ 0 w 4419600"/>
              <a:gd name="connsiteY8" fmla="*/ 2480538 h 5246128"/>
              <a:gd name="connsiteX9" fmla="*/ 0 w 4419600"/>
              <a:gd name="connsiteY9" fmla="*/ 2209541 h 5246128"/>
              <a:gd name="connsiteX10" fmla="*/ 2209538 w 4419600"/>
              <a:gd name="connsiteY10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4975131 h 5246128"/>
              <a:gd name="connsiteX4" fmla="*/ 4419600 w 4419600"/>
              <a:gd name="connsiteY4" fmla="*/ 5246128 h 5246128"/>
              <a:gd name="connsiteX5" fmla="*/ 0 w 4419600"/>
              <a:gd name="connsiteY5" fmla="*/ 5246128 h 5246128"/>
              <a:gd name="connsiteX6" fmla="*/ 0 w 4419600"/>
              <a:gd name="connsiteY6" fmla="*/ 4975131 h 5246128"/>
              <a:gd name="connsiteX7" fmla="*/ 0 w 4419600"/>
              <a:gd name="connsiteY7" fmla="*/ 2480538 h 5246128"/>
              <a:gd name="connsiteX8" fmla="*/ 0 w 4419600"/>
              <a:gd name="connsiteY8" fmla="*/ 2209541 h 5246128"/>
              <a:gd name="connsiteX9" fmla="*/ 2209538 w 4419600"/>
              <a:gd name="connsiteY9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5246128 h 5246128"/>
              <a:gd name="connsiteX4" fmla="*/ 0 w 4419600"/>
              <a:gd name="connsiteY4" fmla="*/ 5246128 h 5246128"/>
              <a:gd name="connsiteX5" fmla="*/ 0 w 4419600"/>
              <a:gd name="connsiteY5" fmla="*/ 4975131 h 5246128"/>
              <a:gd name="connsiteX6" fmla="*/ 0 w 4419600"/>
              <a:gd name="connsiteY6" fmla="*/ 2480538 h 5246128"/>
              <a:gd name="connsiteX7" fmla="*/ 0 w 4419600"/>
              <a:gd name="connsiteY7" fmla="*/ 2209541 h 5246128"/>
              <a:gd name="connsiteX8" fmla="*/ 2209538 w 4419600"/>
              <a:gd name="connsiteY8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5246128 h 5246128"/>
              <a:gd name="connsiteX4" fmla="*/ 0 w 4419600"/>
              <a:gd name="connsiteY4" fmla="*/ 5246128 h 5246128"/>
              <a:gd name="connsiteX5" fmla="*/ 0 w 4419600"/>
              <a:gd name="connsiteY5" fmla="*/ 2480538 h 5246128"/>
              <a:gd name="connsiteX6" fmla="*/ 0 w 4419600"/>
              <a:gd name="connsiteY6" fmla="*/ 2209541 h 5246128"/>
              <a:gd name="connsiteX7" fmla="*/ 2209538 w 4419600"/>
              <a:gd name="connsiteY7" fmla="*/ 0 h 524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19600" h="5246128">
                <a:moveTo>
                  <a:pt x="2209538" y="0"/>
                </a:moveTo>
                <a:lnTo>
                  <a:pt x="2210062" y="0"/>
                </a:lnTo>
                <a:cubicBezTo>
                  <a:pt x="3430375" y="0"/>
                  <a:pt x="4419600" y="989251"/>
                  <a:pt x="4419600" y="2209541"/>
                </a:cubicBezTo>
                <a:lnTo>
                  <a:pt x="4419600" y="5246128"/>
                </a:lnTo>
                <a:lnTo>
                  <a:pt x="0" y="5246128"/>
                </a:lnTo>
                <a:lnTo>
                  <a:pt x="0" y="2480538"/>
                </a:lnTo>
                <a:lnTo>
                  <a:pt x="0" y="2209541"/>
                </a:lnTo>
                <a:cubicBezTo>
                  <a:pt x="0" y="989251"/>
                  <a:pt x="989222" y="0"/>
                  <a:pt x="2209538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B9143F-8161-0FB7-186C-E24078FE4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8152" y="605277"/>
            <a:ext cx="3295006" cy="187258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Conceptual Model</a:t>
            </a:r>
            <a:endParaRPr lang="en-US" sz="4800" dirty="0"/>
          </a:p>
        </p:txBody>
      </p:sp>
      <p:cxnSp>
        <p:nvCxnSpPr>
          <p:cNvPr id="53" name="Straight Connector 47">
            <a:extLst>
              <a:ext uri="{FF2B5EF4-FFF2-40B4-BE49-F238E27FC236}">
                <a16:creationId xmlns:a16="http://schemas.microsoft.com/office/drawing/2014/main" id="{B76B9EBB-1334-4040-BCF7-51F44CBFA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349866" y="4316294"/>
            <a:ext cx="1458419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text, diagram, screenshot, plan&#10;&#10;Description automatically generated">
            <a:extLst>
              <a:ext uri="{FF2B5EF4-FFF2-40B4-BE49-F238E27FC236}">
                <a16:creationId xmlns:a16="http://schemas.microsoft.com/office/drawing/2014/main" id="{CF13E718-AA11-F2D0-F63A-56E043614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813" y="0"/>
            <a:ext cx="6304124" cy="683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59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AD4CCDA-06BF-4D2A-B44F-195AEC0B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FF4F1B1F-38C9-4BA3-8793-E2B6FC978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ender of clear molecular structure">
            <a:extLst>
              <a:ext uri="{FF2B5EF4-FFF2-40B4-BE49-F238E27FC236}">
                <a16:creationId xmlns:a16="http://schemas.microsoft.com/office/drawing/2014/main" id="{5221AF97-EAAA-B1F3-84E1-B0F44DEB00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20" r="34622"/>
          <a:stretch/>
        </p:blipFill>
        <p:spPr>
          <a:xfrm>
            <a:off x="-17" y="10"/>
            <a:ext cx="6103034" cy="6857990"/>
          </a:xfrm>
          <a:prstGeom prst="rect">
            <a:avLst/>
          </a:prstGeom>
        </p:spPr>
      </p:pic>
      <p:sp useBgFill="1">
        <p:nvSpPr>
          <p:cNvPr id="35" name="Freeform: Shape 34">
            <a:extLst>
              <a:ext uri="{FF2B5EF4-FFF2-40B4-BE49-F238E27FC236}">
                <a16:creationId xmlns:a16="http://schemas.microsoft.com/office/drawing/2014/main" id="{820F8B35-FE0B-427D-9196-5DB8CC697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9570" y="859953"/>
            <a:ext cx="4379010" cy="5197947"/>
          </a:xfrm>
          <a:custGeom>
            <a:avLst/>
            <a:gdLst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2480538 h 5246128"/>
              <a:gd name="connsiteX4" fmla="*/ 4419600 w 4419600"/>
              <a:gd name="connsiteY4" fmla="*/ 4975131 h 5246128"/>
              <a:gd name="connsiteX5" fmla="*/ 4419600 w 4419600"/>
              <a:gd name="connsiteY5" fmla="*/ 5246128 h 5246128"/>
              <a:gd name="connsiteX6" fmla="*/ 0 w 4419600"/>
              <a:gd name="connsiteY6" fmla="*/ 5246128 h 5246128"/>
              <a:gd name="connsiteX7" fmla="*/ 0 w 4419600"/>
              <a:gd name="connsiteY7" fmla="*/ 4975131 h 5246128"/>
              <a:gd name="connsiteX8" fmla="*/ 0 w 4419600"/>
              <a:gd name="connsiteY8" fmla="*/ 2480538 h 5246128"/>
              <a:gd name="connsiteX9" fmla="*/ 0 w 4419600"/>
              <a:gd name="connsiteY9" fmla="*/ 2209541 h 5246128"/>
              <a:gd name="connsiteX10" fmla="*/ 2209538 w 4419600"/>
              <a:gd name="connsiteY10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4975131 h 5246128"/>
              <a:gd name="connsiteX4" fmla="*/ 4419600 w 4419600"/>
              <a:gd name="connsiteY4" fmla="*/ 5246128 h 5246128"/>
              <a:gd name="connsiteX5" fmla="*/ 0 w 4419600"/>
              <a:gd name="connsiteY5" fmla="*/ 5246128 h 5246128"/>
              <a:gd name="connsiteX6" fmla="*/ 0 w 4419600"/>
              <a:gd name="connsiteY6" fmla="*/ 4975131 h 5246128"/>
              <a:gd name="connsiteX7" fmla="*/ 0 w 4419600"/>
              <a:gd name="connsiteY7" fmla="*/ 2480538 h 5246128"/>
              <a:gd name="connsiteX8" fmla="*/ 0 w 4419600"/>
              <a:gd name="connsiteY8" fmla="*/ 2209541 h 5246128"/>
              <a:gd name="connsiteX9" fmla="*/ 2209538 w 4419600"/>
              <a:gd name="connsiteY9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5246128 h 5246128"/>
              <a:gd name="connsiteX4" fmla="*/ 0 w 4419600"/>
              <a:gd name="connsiteY4" fmla="*/ 5246128 h 5246128"/>
              <a:gd name="connsiteX5" fmla="*/ 0 w 4419600"/>
              <a:gd name="connsiteY5" fmla="*/ 4975131 h 5246128"/>
              <a:gd name="connsiteX6" fmla="*/ 0 w 4419600"/>
              <a:gd name="connsiteY6" fmla="*/ 2480538 h 5246128"/>
              <a:gd name="connsiteX7" fmla="*/ 0 w 4419600"/>
              <a:gd name="connsiteY7" fmla="*/ 2209541 h 5246128"/>
              <a:gd name="connsiteX8" fmla="*/ 2209538 w 4419600"/>
              <a:gd name="connsiteY8" fmla="*/ 0 h 5246128"/>
              <a:gd name="connsiteX0" fmla="*/ 2209538 w 4419600"/>
              <a:gd name="connsiteY0" fmla="*/ 0 h 5246128"/>
              <a:gd name="connsiteX1" fmla="*/ 2210062 w 4419600"/>
              <a:gd name="connsiteY1" fmla="*/ 0 h 5246128"/>
              <a:gd name="connsiteX2" fmla="*/ 4419600 w 4419600"/>
              <a:gd name="connsiteY2" fmla="*/ 2209541 h 5246128"/>
              <a:gd name="connsiteX3" fmla="*/ 4419600 w 4419600"/>
              <a:gd name="connsiteY3" fmla="*/ 5246128 h 5246128"/>
              <a:gd name="connsiteX4" fmla="*/ 0 w 4419600"/>
              <a:gd name="connsiteY4" fmla="*/ 5246128 h 5246128"/>
              <a:gd name="connsiteX5" fmla="*/ 0 w 4419600"/>
              <a:gd name="connsiteY5" fmla="*/ 2480538 h 5246128"/>
              <a:gd name="connsiteX6" fmla="*/ 0 w 4419600"/>
              <a:gd name="connsiteY6" fmla="*/ 2209541 h 5246128"/>
              <a:gd name="connsiteX7" fmla="*/ 2209538 w 4419600"/>
              <a:gd name="connsiteY7" fmla="*/ 0 h 524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19600" h="5246128">
                <a:moveTo>
                  <a:pt x="2209538" y="0"/>
                </a:moveTo>
                <a:lnTo>
                  <a:pt x="2210062" y="0"/>
                </a:lnTo>
                <a:cubicBezTo>
                  <a:pt x="3430375" y="0"/>
                  <a:pt x="4419600" y="989251"/>
                  <a:pt x="4419600" y="2209541"/>
                </a:cubicBezTo>
                <a:lnTo>
                  <a:pt x="4419600" y="5246128"/>
                </a:lnTo>
                <a:lnTo>
                  <a:pt x="0" y="5246128"/>
                </a:lnTo>
                <a:lnTo>
                  <a:pt x="0" y="2480538"/>
                </a:lnTo>
                <a:lnTo>
                  <a:pt x="0" y="2209541"/>
                </a:lnTo>
                <a:cubicBezTo>
                  <a:pt x="0" y="989251"/>
                  <a:pt x="989222" y="0"/>
                  <a:pt x="2209538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8C6F17-679C-F073-089B-2896C55D1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271" y="1799771"/>
            <a:ext cx="3295006" cy="187258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Logical Model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76B9EBB-1334-4040-BCF7-51F44CBFA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349866" y="4316294"/>
            <a:ext cx="1458419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text, screenshot, diagram, parallel&#10;&#10;Description automatically generated">
            <a:extLst>
              <a:ext uri="{FF2B5EF4-FFF2-40B4-BE49-F238E27FC236}">
                <a16:creationId xmlns:a16="http://schemas.microsoft.com/office/drawing/2014/main" id="{C4737D92-D419-6976-3172-565CBF1ABB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999"/>
          <a:stretch/>
        </p:blipFill>
        <p:spPr>
          <a:xfrm>
            <a:off x="6096018" y="10"/>
            <a:ext cx="609599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64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AD4CCDA-06BF-4D2A-B44F-195AEC0B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F69F96FE-C3F5-4F02-8428-78ADCB975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11" descr="Magnifying glass on clear background">
            <a:extLst>
              <a:ext uri="{FF2B5EF4-FFF2-40B4-BE49-F238E27FC236}">
                <a16:creationId xmlns:a16="http://schemas.microsoft.com/office/drawing/2014/main" id="{0A444EFB-01E2-7F5D-FD12-2DD2B2BCAE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20" r="2433" b="1"/>
          <a:stretch/>
        </p:blipFill>
        <p:spPr>
          <a:xfrm>
            <a:off x="6858000" y="840250"/>
            <a:ext cx="4422091" cy="4268735"/>
          </a:xfrm>
          <a:custGeom>
            <a:avLst/>
            <a:gdLst/>
            <a:ahLst/>
            <a:cxnLst/>
            <a:rect l="l" t="t" r="r" b="b"/>
            <a:pathLst>
              <a:path w="4422091" h="4268735">
                <a:moveTo>
                  <a:pt x="2210784" y="0"/>
                </a:moveTo>
                <a:cubicBezTo>
                  <a:pt x="2210938" y="0"/>
                  <a:pt x="2211148" y="0"/>
                  <a:pt x="2211308" y="0"/>
                </a:cubicBezTo>
                <a:cubicBezTo>
                  <a:pt x="3432308" y="0"/>
                  <a:pt x="4422091" y="989807"/>
                  <a:pt x="4422091" y="2210785"/>
                </a:cubicBezTo>
                <a:lnTo>
                  <a:pt x="4422091" y="4268735"/>
                </a:lnTo>
                <a:lnTo>
                  <a:pt x="0" y="4268735"/>
                </a:lnTo>
                <a:lnTo>
                  <a:pt x="0" y="2210785"/>
                </a:lnTo>
                <a:cubicBezTo>
                  <a:pt x="0" y="989807"/>
                  <a:pt x="989780" y="0"/>
                  <a:pt x="2210784" y="0"/>
                </a:cubicBezTo>
                <a:close/>
              </a:path>
            </a:pathLst>
          </a:cu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6BEECB0-0766-4C59-B86E-5D26B7D8E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4990" y="5503528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E8866C5-051D-7512-C8A1-0467E46A049A}"/>
              </a:ext>
            </a:extLst>
          </p:cNvPr>
          <p:cNvSpPr txBox="1"/>
          <p:nvPr/>
        </p:nvSpPr>
        <p:spPr>
          <a:xfrm>
            <a:off x="1204117" y="162414"/>
            <a:ext cx="59218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select </a:t>
            </a:r>
            <a:r>
              <a:rPr lang="en-US" dirty="0" err="1"/>
              <a:t>stadium_name</a:t>
            </a:r>
            <a:r>
              <a:rPr lang="en-US" dirty="0"/>
              <a:t> 'Stadium', </a:t>
            </a:r>
            <a:r>
              <a:rPr lang="en-US" dirty="0" err="1"/>
              <a:t>food_name</a:t>
            </a:r>
            <a:r>
              <a:rPr lang="en-US" dirty="0"/>
              <a:t> 'Food Item', </a:t>
            </a:r>
            <a:r>
              <a:rPr lang="en-US" dirty="0" err="1"/>
              <a:t>food_stand_num</a:t>
            </a:r>
            <a:r>
              <a:rPr lang="en-US" dirty="0"/>
              <a:t> 'Stand Number'</a:t>
            </a:r>
          </a:p>
          <a:p>
            <a:r>
              <a:rPr lang="en-US" dirty="0"/>
              <a:t>    from food f inner join stadiums s on </a:t>
            </a:r>
            <a:r>
              <a:rPr lang="en-US" dirty="0" err="1"/>
              <a:t>f.food_stadium_id</a:t>
            </a:r>
            <a:r>
              <a:rPr lang="en-US" dirty="0"/>
              <a:t> = </a:t>
            </a:r>
            <a:r>
              <a:rPr lang="en-US" dirty="0" err="1"/>
              <a:t>s.stadium_id</a:t>
            </a:r>
            <a:endParaRPr lang="en-US" dirty="0"/>
          </a:p>
          <a:p>
            <a:r>
              <a:rPr lang="en-US" dirty="0"/>
              <a:t>    where </a:t>
            </a:r>
            <a:r>
              <a:rPr lang="en-US" dirty="0" err="1"/>
              <a:t>food_quantity</a:t>
            </a:r>
            <a:r>
              <a:rPr lang="en-US" dirty="0"/>
              <a:t> &gt; 0 and </a:t>
            </a:r>
            <a:r>
              <a:rPr lang="en-US" dirty="0" err="1"/>
              <a:t>stadium_name</a:t>
            </a:r>
            <a:r>
              <a:rPr lang="en-US" dirty="0"/>
              <a:t> like '%Dome%'</a:t>
            </a:r>
          </a:p>
          <a:p>
            <a:r>
              <a:rPr lang="en-US" dirty="0"/>
              <a:t>    group by </a:t>
            </a:r>
            <a:r>
              <a:rPr lang="en-US" dirty="0" err="1"/>
              <a:t>stadium_name</a:t>
            </a:r>
            <a:r>
              <a:rPr lang="en-US" dirty="0"/>
              <a:t>, </a:t>
            </a:r>
            <a:r>
              <a:rPr lang="en-US" dirty="0" err="1"/>
              <a:t>food_stand_num</a:t>
            </a:r>
            <a:r>
              <a:rPr lang="en-US" dirty="0"/>
              <a:t>, </a:t>
            </a:r>
            <a:r>
              <a:rPr lang="en-US" dirty="0" err="1"/>
              <a:t>food_name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F71328-4AE4-4AC2-693F-7C8DF823A957}"/>
              </a:ext>
            </a:extLst>
          </p:cNvPr>
          <p:cNvSpPr txBox="1"/>
          <p:nvPr/>
        </p:nvSpPr>
        <p:spPr>
          <a:xfrm>
            <a:off x="7125945" y="3771247"/>
            <a:ext cx="388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1. As a user, I would like to know which stands in a particular stadium sell which food item.</a:t>
            </a:r>
          </a:p>
        </p:txBody>
      </p:sp>
      <p:pic>
        <p:nvPicPr>
          <p:cNvPr id="7" name="Picture 6" descr="A screenshot of a menu&#10;&#10;Description automatically generated with medium confidence">
            <a:extLst>
              <a:ext uri="{FF2B5EF4-FFF2-40B4-BE49-F238E27FC236}">
                <a16:creationId xmlns:a16="http://schemas.microsoft.com/office/drawing/2014/main" id="{F85FA100-E04E-3DCB-6A6D-2E28A9CAB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86" y="2865281"/>
            <a:ext cx="5031724" cy="3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98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AD4CCDA-06BF-4D2A-B44F-195AEC0B5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F69F96FE-C3F5-4F02-8428-78ADCB975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11" descr="Magnifying glass on clear background">
            <a:extLst>
              <a:ext uri="{FF2B5EF4-FFF2-40B4-BE49-F238E27FC236}">
                <a16:creationId xmlns:a16="http://schemas.microsoft.com/office/drawing/2014/main" id="{0A444EFB-01E2-7F5D-FD12-2DD2B2BCAE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20" r="2433" b="1"/>
          <a:stretch/>
        </p:blipFill>
        <p:spPr>
          <a:xfrm>
            <a:off x="6858000" y="840250"/>
            <a:ext cx="4422091" cy="4268735"/>
          </a:xfrm>
          <a:custGeom>
            <a:avLst/>
            <a:gdLst/>
            <a:ahLst/>
            <a:cxnLst/>
            <a:rect l="l" t="t" r="r" b="b"/>
            <a:pathLst>
              <a:path w="4422091" h="4268735">
                <a:moveTo>
                  <a:pt x="2210784" y="0"/>
                </a:moveTo>
                <a:cubicBezTo>
                  <a:pt x="2210938" y="0"/>
                  <a:pt x="2211148" y="0"/>
                  <a:pt x="2211308" y="0"/>
                </a:cubicBezTo>
                <a:cubicBezTo>
                  <a:pt x="3432308" y="0"/>
                  <a:pt x="4422091" y="989807"/>
                  <a:pt x="4422091" y="2210785"/>
                </a:cubicBezTo>
                <a:lnTo>
                  <a:pt x="4422091" y="4268735"/>
                </a:lnTo>
                <a:lnTo>
                  <a:pt x="0" y="4268735"/>
                </a:lnTo>
                <a:lnTo>
                  <a:pt x="0" y="2210785"/>
                </a:lnTo>
                <a:cubicBezTo>
                  <a:pt x="0" y="989807"/>
                  <a:pt x="989780" y="0"/>
                  <a:pt x="2210784" y="0"/>
                </a:cubicBezTo>
                <a:close/>
              </a:path>
            </a:pathLst>
          </a:cu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6BEECB0-0766-4C59-B86E-5D26B7D8E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4990" y="5503528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795FCCF-46FB-0304-F3FF-E19E7DF430B1}"/>
              </a:ext>
            </a:extLst>
          </p:cNvPr>
          <p:cNvSpPr txBox="1"/>
          <p:nvPr/>
        </p:nvSpPr>
        <p:spPr>
          <a:xfrm>
            <a:off x="7151345" y="3725873"/>
            <a:ext cx="3835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2. As a user, I would like to know which teams and players are playing in an upcoming game at the Dome.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976761-297C-615E-6EAD-2A87A38285AC}"/>
              </a:ext>
            </a:extLst>
          </p:cNvPr>
          <p:cNvSpPr txBox="1"/>
          <p:nvPr/>
        </p:nvSpPr>
        <p:spPr>
          <a:xfrm>
            <a:off x="838199" y="546101"/>
            <a:ext cx="510789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</a:t>
            </a:r>
            <a:r>
              <a:rPr lang="en-US" dirty="0" err="1"/>
              <a:t>game_name</a:t>
            </a:r>
            <a:r>
              <a:rPr lang="en-US" dirty="0"/>
              <a:t> 'Game Name', </a:t>
            </a:r>
            <a:r>
              <a:rPr lang="en-US" dirty="0" err="1"/>
              <a:t>game_sport</a:t>
            </a:r>
            <a:r>
              <a:rPr lang="en-US" dirty="0"/>
              <a:t> 'Sport', </a:t>
            </a:r>
            <a:r>
              <a:rPr lang="en-US" dirty="0" err="1"/>
              <a:t>game_date</a:t>
            </a:r>
            <a:r>
              <a:rPr lang="en-US" dirty="0"/>
              <a:t> 'Date', </a:t>
            </a:r>
            <a:r>
              <a:rPr lang="en-US" dirty="0" err="1"/>
              <a:t>game_time</a:t>
            </a:r>
            <a:r>
              <a:rPr lang="en-US" dirty="0"/>
              <a:t> 'Time',</a:t>
            </a:r>
          </a:p>
          <a:p>
            <a:r>
              <a:rPr lang="en-US" dirty="0"/>
              <a:t>        (select </a:t>
            </a:r>
            <a:r>
              <a:rPr lang="en-US" dirty="0" err="1"/>
              <a:t>team_name</a:t>
            </a:r>
            <a:r>
              <a:rPr lang="en-US" dirty="0"/>
              <a:t> from teams where </a:t>
            </a:r>
            <a:r>
              <a:rPr lang="en-US" dirty="0" err="1"/>
              <a:t>team_short_name</a:t>
            </a:r>
            <a:r>
              <a:rPr lang="en-US" dirty="0"/>
              <a:t>=</a:t>
            </a:r>
            <a:r>
              <a:rPr lang="en-US" dirty="0" err="1"/>
              <a:t>g.game_home_team</a:t>
            </a:r>
            <a:r>
              <a:rPr lang="en-US" dirty="0"/>
              <a:t>) 'Home Team',</a:t>
            </a:r>
          </a:p>
          <a:p>
            <a:r>
              <a:rPr lang="en-US" dirty="0"/>
              <a:t>        (select </a:t>
            </a:r>
            <a:r>
              <a:rPr lang="en-US" dirty="0" err="1"/>
              <a:t>team_name</a:t>
            </a:r>
            <a:r>
              <a:rPr lang="en-US" dirty="0"/>
              <a:t> from teams where </a:t>
            </a:r>
            <a:r>
              <a:rPr lang="en-US" dirty="0" err="1"/>
              <a:t>team_short_name</a:t>
            </a:r>
            <a:r>
              <a:rPr lang="en-US" dirty="0"/>
              <a:t>=</a:t>
            </a:r>
            <a:r>
              <a:rPr lang="en-US" dirty="0" err="1"/>
              <a:t>g.game_away_team</a:t>
            </a:r>
            <a:r>
              <a:rPr lang="en-US" dirty="0"/>
              <a:t>) 'Away Team',</a:t>
            </a:r>
          </a:p>
          <a:p>
            <a:r>
              <a:rPr lang="en-US" dirty="0"/>
              <a:t>        </a:t>
            </a:r>
            <a:r>
              <a:rPr lang="en-US" dirty="0" err="1"/>
              <a:t>stadium_name</a:t>
            </a:r>
            <a:r>
              <a:rPr lang="en-US" dirty="0"/>
              <a:t> 'Game Location',</a:t>
            </a:r>
          </a:p>
          <a:p>
            <a:r>
              <a:rPr lang="en-US" dirty="0"/>
              <a:t>        </a:t>
            </a:r>
            <a:r>
              <a:rPr lang="en-US" dirty="0" err="1"/>
              <a:t>person_first_name</a:t>
            </a:r>
            <a:r>
              <a:rPr lang="en-US" dirty="0"/>
              <a:t> + ' ' + </a:t>
            </a:r>
            <a:r>
              <a:rPr lang="en-US" dirty="0" err="1"/>
              <a:t>person_last_name</a:t>
            </a:r>
            <a:r>
              <a:rPr lang="en-US" dirty="0"/>
              <a:t> as 'Player'</a:t>
            </a:r>
          </a:p>
          <a:p>
            <a:r>
              <a:rPr lang="en-US" dirty="0"/>
              <a:t>    from games g, stadiums s, players p, persons per</a:t>
            </a:r>
          </a:p>
          <a:p>
            <a:r>
              <a:rPr lang="en-US" dirty="0"/>
              <a:t>    where </a:t>
            </a:r>
            <a:r>
              <a:rPr lang="en-US" dirty="0" err="1"/>
              <a:t>stadium_name</a:t>
            </a:r>
            <a:r>
              <a:rPr lang="en-US" dirty="0"/>
              <a:t> like '%Dome%' and</a:t>
            </a:r>
          </a:p>
          <a:p>
            <a:r>
              <a:rPr lang="en-US" dirty="0"/>
              <a:t>        </a:t>
            </a:r>
            <a:r>
              <a:rPr lang="en-US" dirty="0" err="1"/>
              <a:t>p.player_game_id</a:t>
            </a:r>
            <a:r>
              <a:rPr lang="en-US" dirty="0"/>
              <a:t> = </a:t>
            </a:r>
            <a:r>
              <a:rPr lang="en-US" dirty="0" err="1"/>
              <a:t>g.game_id</a:t>
            </a:r>
            <a:r>
              <a:rPr lang="en-US" dirty="0"/>
              <a:t> and</a:t>
            </a:r>
          </a:p>
          <a:p>
            <a:r>
              <a:rPr lang="en-US" dirty="0"/>
              <a:t>        </a:t>
            </a:r>
            <a:r>
              <a:rPr lang="en-US" dirty="0" err="1"/>
              <a:t>p.player_id</a:t>
            </a:r>
            <a:r>
              <a:rPr lang="en-US" dirty="0"/>
              <a:t> = </a:t>
            </a:r>
            <a:r>
              <a:rPr lang="en-US" dirty="0" err="1"/>
              <a:t>per.person_id</a:t>
            </a:r>
            <a:r>
              <a:rPr lang="en-US" dirty="0"/>
              <a:t> and </a:t>
            </a:r>
          </a:p>
          <a:p>
            <a:r>
              <a:rPr lang="en-US" dirty="0"/>
              <a:t>        </a:t>
            </a:r>
            <a:r>
              <a:rPr lang="en-US" dirty="0" err="1"/>
              <a:t>g.game_date</a:t>
            </a:r>
            <a:r>
              <a:rPr lang="en-US" dirty="0"/>
              <a:t> = (select top(1) </a:t>
            </a:r>
            <a:r>
              <a:rPr lang="en-US" dirty="0" err="1"/>
              <a:t>game_date</a:t>
            </a:r>
            <a:r>
              <a:rPr lang="en-US" dirty="0"/>
              <a:t> from games)</a:t>
            </a:r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BBFEBDB-CB61-FCC6-2BDE-85B63BBD5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4" y="5274514"/>
            <a:ext cx="7772400" cy="148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967092"/>
      </p:ext>
    </p:extLst>
  </p:cSld>
  <p:clrMapOvr>
    <a:masterClrMapping/>
  </p:clrMapOvr>
</p:sld>
</file>

<file path=ppt/theme/theme1.xml><?xml version="1.0" encoding="utf-8"?>
<a:theme xmlns:a="http://schemas.openxmlformats.org/drawingml/2006/main" name="VaultVTI">
  <a:themeElements>
    <a:clrScheme name="archway">
      <a:dk1>
        <a:sysClr val="windowText" lastClr="000000"/>
      </a:dk1>
      <a:lt1>
        <a:sysClr val="window" lastClr="FFFFFF"/>
      </a:lt1>
      <a:dk2>
        <a:srgbClr val="262626"/>
      </a:dk2>
      <a:lt2>
        <a:srgbClr val="CCC9C2"/>
      </a:lt2>
      <a:accent1>
        <a:srgbClr val="A85E3E"/>
      </a:accent1>
      <a:accent2>
        <a:srgbClr val="C3743C"/>
      </a:accent2>
      <a:accent3>
        <a:srgbClr val="CF6749"/>
      </a:accent3>
      <a:accent4>
        <a:srgbClr val="7D8B71"/>
      </a:accent4>
      <a:accent5>
        <a:srgbClr val="A37A59"/>
      </a:accent5>
      <a:accent6>
        <a:srgbClr val="AB8244"/>
      </a:accent6>
      <a:hlink>
        <a:srgbClr val="B94F31"/>
      </a:hlink>
      <a:folHlink>
        <a:srgbClr val="667458"/>
      </a:folHlink>
    </a:clrScheme>
    <a:fontScheme name="Custom 5">
      <a:majorFont>
        <a:latin typeface="Georgia Pro Light"/>
        <a:ea typeface=""/>
        <a:cs typeface=""/>
      </a:majorFont>
      <a:minorFont>
        <a:latin typeface="Georgi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ultVTI" id="{144E1EB0-F9F9-4F8D-8264-A2820BA0C47A}" vid="{3A992A48-7697-4A22-A884-B4A11E6218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1695</TotalTime>
  <Words>1116</Words>
  <Application>Microsoft Macintosh PowerPoint</Application>
  <PresentationFormat>Widescreen</PresentationFormat>
  <Paragraphs>104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Georgia Pro Light</vt:lpstr>
      <vt:lpstr>Söhne</vt:lpstr>
      <vt:lpstr>VaultVTI</vt:lpstr>
      <vt:lpstr>IST – 659 Data admin concepts and Database Management</vt:lpstr>
      <vt:lpstr>Project Overview</vt:lpstr>
      <vt:lpstr>Goals</vt:lpstr>
      <vt:lpstr>Specification</vt:lpstr>
      <vt:lpstr>ERD /Data Requirements</vt:lpstr>
      <vt:lpstr>Conceptual Model</vt:lpstr>
      <vt:lpstr>Logical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IST – 659 Data admin concepts and Database Management</dc:title>
  <dc:creator>Prasun Abhishek Sanjay Kumar Singh</dc:creator>
  <cp:lastModifiedBy>Prasun Abhishek Sanjay Kumar Singh</cp:lastModifiedBy>
  <cp:revision>13</cp:revision>
  <dcterms:created xsi:type="dcterms:W3CDTF">2023-04-28T21:28:51Z</dcterms:created>
  <dcterms:modified xsi:type="dcterms:W3CDTF">2023-04-30T03:46:48Z</dcterms:modified>
</cp:coreProperties>
</file>